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58" r:id="rId3"/>
    <p:sldId id="273" r:id="rId4"/>
    <p:sldId id="314" r:id="rId5"/>
    <p:sldId id="315" r:id="rId6"/>
    <p:sldId id="316" r:id="rId7"/>
    <p:sldId id="296" r:id="rId8"/>
    <p:sldId id="320" r:id="rId9"/>
    <p:sldId id="317" r:id="rId10"/>
    <p:sldId id="321" r:id="rId11"/>
    <p:sldId id="322" r:id="rId12"/>
    <p:sldId id="319" r:id="rId13"/>
  </p:sldIdLst>
  <p:sldSz cx="13004800" cy="7302500"/>
  <p:notesSz cx="6858000" cy="9144000"/>
  <p:defaultTextStyle>
    <a:lvl1pPr defTabSz="1308100">
      <a:buClr>
        <a:srgbClr val="FFFFFF"/>
      </a:buClr>
      <a:defRPr sz="2400">
        <a:solidFill>
          <a:srgbClr val="FFFFFF"/>
        </a:solidFill>
        <a:uFill>
          <a:solidFill>
            <a:srgbClr val="FFFFFF"/>
          </a:solidFill>
        </a:uFill>
        <a:latin typeface="+mn-lt"/>
        <a:ea typeface="+mn-ea"/>
        <a:cs typeface="+mn-cs"/>
        <a:sym typeface="News706BT-RomanC"/>
      </a:defRPr>
    </a:lvl1pPr>
    <a:lvl2pPr indent="342900" defTabSz="1308100">
      <a:buClr>
        <a:srgbClr val="FFFFFF"/>
      </a:buClr>
      <a:defRPr sz="2400">
        <a:solidFill>
          <a:srgbClr val="FFFFFF"/>
        </a:solidFill>
        <a:uFill>
          <a:solidFill>
            <a:srgbClr val="FFFFFF"/>
          </a:solidFill>
        </a:uFill>
        <a:latin typeface="+mn-lt"/>
        <a:ea typeface="+mn-ea"/>
        <a:cs typeface="+mn-cs"/>
        <a:sym typeface="News706BT-RomanC"/>
      </a:defRPr>
    </a:lvl2pPr>
    <a:lvl3pPr indent="685800" defTabSz="1308100">
      <a:buClr>
        <a:srgbClr val="FFFFFF"/>
      </a:buClr>
      <a:defRPr sz="2400">
        <a:solidFill>
          <a:srgbClr val="FFFFFF"/>
        </a:solidFill>
        <a:uFill>
          <a:solidFill>
            <a:srgbClr val="FFFFFF"/>
          </a:solidFill>
        </a:uFill>
        <a:latin typeface="+mn-lt"/>
        <a:ea typeface="+mn-ea"/>
        <a:cs typeface="+mn-cs"/>
        <a:sym typeface="News706BT-RomanC"/>
      </a:defRPr>
    </a:lvl3pPr>
    <a:lvl4pPr indent="1028700" defTabSz="1308100">
      <a:buClr>
        <a:srgbClr val="FFFFFF"/>
      </a:buClr>
      <a:defRPr sz="2400">
        <a:solidFill>
          <a:srgbClr val="FFFFFF"/>
        </a:solidFill>
        <a:uFill>
          <a:solidFill>
            <a:srgbClr val="FFFFFF"/>
          </a:solidFill>
        </a:uFill>
        <a:latin typeface="+mn-lt"/>
        <a:ea typeface="+mn-ea"/>
        <a:cs typeface="+mn-cs"/>
        <a:sym typeface="News706BT-RomanC"/>
      </a:defRPr>
    </a:lvl4pPr>
    <a:lvl5pPr indent="1371600" defTabSz="1308100">
      <a:buClr>
        <a:srgbClr val="FFFFFF"/>
      </a:buClr>
      <a:defRPr sz="2400">
        <a:solidFill>
          <a:srgbClr val="FFFFFF"/>
        </a:solidFill>
        <a:uFill>
          <a:solidFill>
            <a:srgbClr val="FFFFFF"/>
          </a:solidFill>
        </a:uFill>
        <a:latin typeface="+mn-lt"/>
        <a:ea typeface="+mn-ea"/>
        <a:cs typeface="+mn-cs"/>
        <a:sym typeface="News706BT-RomanC"/>
      </a:defRPr>
    </a:lvl5pPr>
    <a:lvl6pPr indent="1714500" defTabSz="1308100">
      <a:buClr>
        <a:srgbClr val="FFFFFF"/>
      </a:buClr>
      <a:defRPr sz="2400">
        <a:solidFill>
          <a:srgbClr val="FFFFFF"/>
        </a:solidFill>
        <a:uFill>
          <a:solidFill>
            <a:srgbClr val="FFFFFF"/>
          </a:solidFill>
        </a:uFill>
        <a:latin typeface="+mn-lt"/>
        <a:ea typeface="+mn-ea"/>
        <a:cs typeface="+mn-cs"/>
        <a:sym typeface="News706BT-RomanC"/>
      </a:defRPr>
    </a:lvl6pPr>
    <a:lvl7pPr indent="2057400" defTabSz="1308100">
      <a:buClr>
        <a:srgbClr val="FFFFFF"/>
      </a:buClr>
      <a:defRPr sz="2400">
        <a:solidFill>
          <a:srgbClr val="FFFFFF"/>
        </a:solidFill>
        <a:uFill>
          <a:solidFill>
            <a:srgbClr val="FFFFFF"/>
          </a:solidFill>
        </a:uFill>
        <a:latin typeface="+mn-lt"/>
        <a:ea typeface="+mn-ea"/>
        <a:cs typeface="+mn-cs"/>
        <a:sym typeface="News706BT-RomanC"/>
      </a:defRPr>
    </a:lvl7pPr>
    <a:lvl8pPr indent="2400300" defTabSz="1308100">
      <a:buClr>
        <a:srgbClr val="FFFFFF"/>
      </a:buClr>
      <a:defRPr sz="2400">
        <a:solidFill>
          <a:srgbClr val="FFFFFF"/>
        </a:solidFill>
        <a:uFill>
          <a:solidFill>
            <a:srgbClr val="FFFFFF"/>
          </a:solidFill>
        </a:uFill>
        <a:latin typeface="+mn-lt"/>
        <a:ea typeface="+mn-ea"/>
        <a:cs typeface="+mn-cs"/>
        <a:sym typeface="News706BT-RomanC"/>
      </a:defRPr>
    </a:lvl8pPr>
    <a:lvl9pPr indent="2743200" defTabSz="1308100">
      <a:buClr>
        <a:srgbClr val="FFFFFF"/>
      </a:buClr>
      <a:defRPr sz="2400">
        <a:solidFill>
          <a:srgbClr val="FFFFFF"/>
        </a:solidFill>
        <a:uFill>
          <a:solidFill>
            <a:srgbClr val="FFFFFF"/>
          </a:solidFill>
        </a:uFill>
        <a:latin typeface="+mn-lt"/>
        <a:ea typeface="+mn-ea"/>
        <a:cs typeface="+mn-cs"/>
        <a:sym typeface="News706BT-RomanC"/>
      </a:defRPr>
    </a:lvl9pPr>
  </p:defaultTextStyle>
  <p:extLst>
    <p:ext uri="{EFAFB233-063F-42B5-8137-9DF3F51BA10A}">
      <p15:sldGuideLst xmlns:p15="http://schemas.microsoft.com/office/powerpoint/2012/main">
        <p15:guide id="1" orient="horz" pos="2300">
          <p15:clr>
            <a:srgbClr val="A4A3A4"/>
          </p15:clr>
        </p15:guide>
        <p15:guide id="2" pos="409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8F44A2F1-9E1F-4B54-A3A2-5F16C0AD49E2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1EAF4"/>
          </a:solidFill>
        </a:fill>
      </a:tcStyle>
    </a:wholeTbl>
    <a:band2H>
      <a:tcTxStyle/>
      <a:tcStyle>
        <a:tcBdr/>
        <a:fill>
          <a:solidFill>
            <a:srgbClr val="F1F5FA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381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6095C9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6095C9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6095C9"/>
          </a:solidFill>
        </a:fill>
      </a:tcStyle>
    </a:firstRow>
  </a:tblStyle>
  <a:tblStyle styleId="{C7B018BB-80A7-4F77-B60F-C8B233D01FF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00882B"/>
          </a:solidFill>
        </a:fill>
      </a:tcStyle>
    </a:firstRow>
  </a:tblStyle>
  <a:tblStyle styleId="{EEE7283C-3CF3-47DC-8721-378D4A62B22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4C3C2611-4C71-4FC5-86AE-919BDF0F9419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365C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431"/>
    <p:restoredTop sz="94679"/>
  </p:normalViewPr>
  <p:slideViewPr>
    <p:cSldViewPr snapToGrid="0" snapToObjects="1">
      <p:cViewPr>
        <p:scale>
          <a:sx n="63" d="100"/>
          <a:sy n="63" d="100"/>
        </p:scale>
        <p:origin x="536" y="632"/>
      </p:cViewPr>
      <p:guideLst>
        <p:guide orient="horz" pos="2300"/>
        <p:guide pos="4096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44" name="Shape 44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1432786285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>
      <a:defRPr sz="1200">
        <a:uFill>
          <a:solidFill/>
        </a:uFill>
        <a:latin typeface="+mn-lt"/>
        <a:ea typeface="+mn-ea"/>
        <a:cs typeface="+mn-cs"/>
        <a:sym typeface="News706BT-RomanC"/>
      </a:defRPr>
    </a:lvl1pPr>
    <a:lvl2pPr indent="228600" defTabSz="457200">
      <a:defRPr sz="1200">
        <a:uFill>
          <a:solidFill/>
        </a:uFill>
        <a:latin typeface="+mn-lt"/>
        <a:ea typeface="+mn-ea"/>
        <a:cs typeface="+mn-cs"/>
        <a:sym typeface="News706BT-RomanC"/>
      </a:defRPr>
    </a:lvl2pPr>
    <a:lvl3pPr indent="457200" defTabSz="457200">
      <a:defRPr sz="1200">
        <a:uFill>
          <a:solidFill/>
        </a:uFill>
        <a:latin typeface="+mn-lt"/>
        <a:ea typeface="+mn-ea"/>
        <a:cs typeface="+mn-cs"/>
        <a:sym typeface="News706BT-RomanC"/>
      </a:defRPr>
    </a:lvl3pPr>
    <a:lvl4pPr indent="685800" defTabSz="457200">
      <a:defRPr sz="1200">
        <a:uFill>
          <a:solidFill/>
        </a:uFill>
        <a:latin typeface="+mn-lt"/>
        <a:ea typeface="+mn-ea"/>
        <a:cs typeface="+mn-cs"/>
        <a:sym typeface="News706BT-RomanC"/>
      </a:defRPr>
    </a:lvl4pPr>
    <a:lvl5pPr indent="914400" defTabSz="457200">
      <a:defRPr sz="1200">
        <a:uFill>
          <a:solidFill/>
        </a:uFill>
        <a:latin typeface="+mn-lt"/>
        <a:ea typeface="+mn-ea"/>
        <a:cs typeface="+mn-cs"/>
        <a:sym typeface="News706BT-RomanC"/>
      </a:defRPr>
    </a:lvl5pPr>
    <a:lvl6pPr indent="1143000" defTabSz="457200">
      <a:defRPr sz="1200">
        <a:uFill>
          <a:solidFill/>
        </a:uFill>
        <a:latin typeface="+mn-lt"/>
        <a:ea typeface="+mn-ea"/>
        <a:cs typeface="+mn-cs"/>
        <a:sym typeface="News706BT-RomanC"/>
      </a:defRPr>
    </a:lvl6pPr>
    <a:lvl7pPr indent="1371600" defTabSz="457200">
      <a:defRPr sz="1200">
        <a:uFill>
          <a:solidFill/>
        </a:uFill>
        <a:latin typeface="+mn-lt"/>
        <a:ea typeface="+mn-ea"/>
        <a:cs typeface="+mn-cs"/>
        <a:sym typeface="News706BT-RomanC"/>
      </a:defRPr>
    </a:lvl7pPr>
    <a:lvl8pPr indent="1600200" defTabSz="457200">
      <a:defRPr sz="1200">
        <a:uFill>
          <a:solidFill/>
        </a:uFill>
        <a:latin typeface="+mn-lt"/>
        <a:ea typeface="+mn-ea"/>
        <a:cs typeface="+mn-cs"/>
        <a:sym typeface="News706BT-RomanC"/>
      </a:defRPr>
    </a:lvl8pPr>
    <a:lvl9pPr indent="1828800" defTabSz="457200">
      <a:defRPr sz="1200">
        <a:uFill>
          <a:solidFill/>
        </a:uFill>
        <a:latin typeface="+mn-lt"/>
        <a:ea typeface="+mn-ea"/>
        <a:cs typeface="+mn-cs"/>
        <a:sym typeface="News706BT-RomanC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76238" y="685800"/>
            <a:ext cx="61055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31539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76238" y="685800"/>
            <a:ext cx="61055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48629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76238" y="685800"/>
            <a:ext cx="61055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31539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76238" y="685800"/>
            <a:ext cx="61055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31539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76238" y="685800"/>
            <a:ext cx="61055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scikit-learn.org</a:t>
            </a:r>
            <a:r>
              <a:rPr lang="en-US" dirty="0" smtClean="0"/>
              <a:t>/stable/</a:t>
            </a:r>
            <a:r>
              <a:rPr lang="en-US" dirty="0" err="1" smtClean="0"/>
              <a:t>auto_examples</a:t>
            </a:r>
            <a:r>
              <a:rPr lang="en-US" dirty="0" smtClean="0"/>
              <a:t>/classification/</a:t>
            </a:r>
            <a:r>
              <a:rPr lang="en-US" dirty="0" err="1" smtClean="0"/>
              <a:t>plot_classifier_comparison.html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31539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76238" y="685800"/>
            <a:ext cx="61055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Perfect fit? </a:t>
            </a:r>
            <a:r>
              <a:rPr lang="en-US" dirty="0" err="1" smtClean="0"/>
              <a:t>Overfitting</a:t>
            </a:r>
            <a:r>
              <a:rPr lang="en-US" dirty="0" smtClean="0"/>
              <a:t>? https://</a:t>
            </a:r>
            <a:r>
              <a:rPr lang="en-US" dirty="0" err="1" smtClean="0"/>
              <a:t>www.quora.com</a:t>
            </a:r>
            <a:r>
              <a:rPr lang="en-US" dirty="0" smtClean="0"/>
              <a:t>/What-is-an-intuitive-explanation-of-</a:t>
            </a:r>
            <a:r>
              <a:rPr lang="en-US" dirty="0" err="1" smtClean="0"/>
              <a:t>overfitting</a:t>
            </a:r>
            <a:r>
              <a:rPr lang="en-US" dirty="0" smtClean="0"/>
              <a:t>/answer/Jessica-Su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48629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76238" y="685800"/>
            <a:ext cx="61055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Perfect fit? </a:t>
            </a:r>
            <a:r>
              <a:rPr lang="en-US" dirty="0" err="1" smtClean="0"/>
              <a:t>Overfitting</a:t>
            </a:r>
            <a:r>
              <a:rPr lang="en-US" dirty="0" smtClean="0"/>
              <a:t>? https://</a:t>
            </a:r>
            <a:r>
              <a:rPr lang="en-US" dirty="0" err="1" smtClean="0"/>
              <a:t>www.quora.com</a:t>
            </a:r>
            <a:r>
              <a:rPr lang="en-US" dirty="0" smtClean="0"/>
              <a:t>/What-is-an-intuitive-explanation-of-</a:t>
            </a:r>
            <a:r>
              <a:rPr lang="en-US" dirty="0" err="1" smtClean="0"/>
              <a:t>overfitting</a:t>
            </a:r>
            <a:r>
              <a:rPr lang="en-US" dirty="0" smtClean="0"/>
              <a:t>/answer/Jessica-Su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58180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76238" y="685800"/>
            <a:ext cx="61055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48629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76238" y="685800"/>
            <a:ext cx="61055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Cosine distance, </a:t>
            </a:r>
            <a:r>
              <a:rPr lang="en-US" dirty="0" err="1" smtClean="0"/>
              <a:t>Jaccard</a:t>
            </a:r>
            <a:r>
              <a:rPr lang="en-US" dirty="0" smtClean="0"/>
              <a:t> distance, Manhattan</a:t>
            </a:r>
            <a:r>
              <a:rPr lang="en-US" baseline="0" dirty="0" smtClean="0"/>
              <a:t> distance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65497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76238" y="685800"/>
            <a:ext cx="61055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66322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7"/>
          <p:cNvSpPr/>
          <p:nvPr/>
        </p:nvSpPr>
        <p:spPr>
          <a:xfrm>
            <a:off x="635000" y="635000"/>
            <a:ext cx="11734800" cy="11"/>
          </a:xfrm>
          <a:prstGeom prst="line">
            <a:avLst/>
          </a:prstGeom>
          <a:ln w="1270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lvl="0" defTabSz="457200">
              <a:buClrTx/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8" name="Shape 8"/>
          <p:cNvSpPr/>
          <p:nvPr/>
        </p:nvSpPr>
        <p:spPr>
          <a:xfrm>
            <a:off x="635000" y="1219200"/>
            <a:ext cx="11734800" cy="11"/>
          </a:xfrm>
          <a:prstGeom prst="line">
            <a:avLst/>
          </a:prstGeom>
          <a:ln w="1270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lvl="0" defTabSz="457200">
              <a:buClrTx/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pic>
        <p:nvPicPr>
          <p:cNvPr id="9" name="Picture 8" descr="GA_primary_horiz_rev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020" y="681475"/>
            <a:ext cx="2586633" cy="440697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io w/o 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/>
        </p:nvSpPr>
        <p:spPr>
          <a:xfrm>
            <a:off x="635000" y="1587500"/>
            <a:ext cx="11734800" cy="596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65000"/>
              </a:lnSpc>
              <a:defRPr sz="3600" b="1" cap="all" spc="-72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PFDinTextCompPro-Regular"/>
              </a:defRPr>
            </a:lvl1pPr>
          </a:lstStyle>
          <a:p>
            <a:pPr lvl="0">
              <a:defRPr sz="1800" b="0" cap="none" spc="0">
                <a:uFillTx/>
              </a:defRPr>
            </a:pPr>
            <a:r>
              <a:rPr sz="3600" b="1" cap="all" spc="-72">
                <a:uFill>
                  <a:solidFill/>
                </a:uFill>
              </a:rPr>
              <a:t>name</a:t>
            </a:r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io w/ 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/>
          <p:nvPr/>
        </p:nvSpPr>
        <p:spPr>
          <a:xfrm>
            <a:off x="635000" y="635000"/>
            <a:ext cx="11734800" cy="11"/>
          </a:xfrm>
          <a:prstGeom prst="line">
            <a:avLst/>
          </a:prstGeom>
          <a:ln w="12700">
            <a:solidFill/>
            <a:miter lim="400000"/>
          </a:ln>
        </p:spPr>
        <p:txBody>
          <a:bodyPr lIns="0" tIns="0" rIns="0" bIns="0"/>
          <a:lstStyle/>
          <a:p>
            <a:pPr lvl="0" defTabSz="457200">
              <a:buClrTx/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4" name="Shape 14"/>
          <p:cNvSpPr/>
          <p:nvPr/>
        </p:nvSpPr>
        <p:spPr>
          <a:xfrm>
            <a:off x="635000" y="1219200"/>
            <a:ext cx="11734800" cy="11"/>
          </a:xfrm>
          <a:prstGeom prst="line">
            <a:avLst/>
          </a:prstGeom>
          <a:ln w="12700">
            <a:solidFill/>
            <a:miter lim="400000"/>
          </a:ln>
        </p:spPr>
        <p:txBody>
          <a:bodyPr lIns="0" tIns="0" rIns="0" bIns="0"/>
          <a:lstStyle/>
          <a:p>
            <a:pPr lvl="0" defTabSz="457200">
              <a:buClrTx/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5" name="Shape 15"/>
          <p:cNvSpPr/>
          <p:nvPr/>
        </p:nvSpPr>
        <p:spPr>
          <a:xfrm>
            <a:off x="635000" y="736600"/>
            <a:ext cx="7721600" cy="431800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defTabSz="647700">
              <a:lnSpc>
                <a:spcPts val="3200"/>
              </a:lnSpc>
              <a:buClr>
                <a:srgbClr val="000000"/>
              </a:buClr>
              <a:buFont typeface="PFDinTextCompPro-Regular"/>
              <a:defRPr sz="2800" b="1" cap="all" spc="-56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PFDinTextCompPro-Regular"/>
              </a:defRPr>
            </a:lvl1pPr>
          </a:lstStyle>
          <a:p>
            <a:pPr lvl="0">
              <a:defRPr sz="1800" b="0" cap="none" spc="0">
                <a:uFillTx/>
              </a:defRPr>
            </a:pPr>
            <a:r>
              <a:rPr sz="2800" b="1" cap="all" spc="-56">
                <a:uFill>
                  <a:solidFill/>
                </a:uFill>
              </a:rPr>
              <a:t>hello!</a:t>
            </a:r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/>
          <p:nvPr/>
        </p:nvSpPr>
        <p:spPr>
          <a:xfrm>
            <a:off x="635000" y="635000"/>
            <a:ext cx="11734800" cy="11"/>
          </a:xfrm>
          <a:prstGeom prst="line">
            <a:avLst/>
          </a:prstGeom>
          <a:ln w="12700">
            <a:solidFill/>
            <a:miter lim="400000"/>
          </a:ln>
        </p:spPr>
        <p:txBody>
          <a:bodyPr lIns="0" tIns="0" rIns="0" bIns="0"/>
          <a:lstStyle/>
          <a:p>
            <a:pPr lvl="0" defTabSz="457200">
              <a:buClrTx/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33" name="Shape 33"/>
          <p:cNvSpPr/>
          <p:nvPr/>
        </p:nvSpPr>
        <p:spPr>
          <a:xfrm>
            <a:off x="635000" y="1219200"/>
            <a:ext cx="11734800" cy="11"/>
          </a:xfrm>
          <a:prstGeom prst="line">
            <a:avLst/>
          </a:prstGeom>
          <a:ln w="12700">
            <a:solidFill/>
            <a:miter lim="400000"/>
          </a:ln>
        </p:spPr>
        <p:txBody>
          <a:bodyPr lIns="0" tIns="0" rIns="0" bIns="0"/>
          <a:lstStyle/>
          <a:p>
            <a:pPr lvl="0" defTabSz="457200">
              <a:buClrTx/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/>
        </p:nvSpPr>
        <p:spPr>
          <a:xfrm>
            <a:off x="635000" y="635000"/>
            <a:ext cx="11734800" cy="11"/>
          </a:xfrm>
          <a:prstGeom prst="line">
            <a:avLst/>
          </a:prstGeom>
          <a:ln w="12700">
            <a:solidFill/>
            <a:miter lim="400000"/>
          </a:ln>
        </p:spPr>
        <p:txBody>
          <a:bodyPr lIns="0" tIns="0" rIns="0" bIns="0"/>
          <a:lstStyle/>
          <a:p>
            <a:pPr lvl="0" defTabSz="457200">
              <a:buClrTx/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3" name="Shape 3"/>
          <p:cNvSpPr/>
          <p:nvPr/>
        </p:nvSpPr>
        <p:spPr>
          <a:xfrm>
            <a:off x="635000" y="1219200"/>
            <a:ext cx="11734800" cy="11"/>
          </a:xfrm>
          <a:prstGeom prst="line">
            <a:avLst/>
          </a:prstGeom>
          <a:ln w="12700">
            <a:solidFill/>
            <a:miter lim="400000"/>
          </a:ln>
        </p:spPr>
        <p:txBody>
          <a:bodyPr lIns="0" tIns="0" rIns="0" bIns="0"/>
          <a:lstStyle/>
          <a:p>
            <a:pPr lvl="0" defTabSz="457200">
              <a:buClrTx/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4" name="Shape 4"/>
          <p:cNvSpPr/>
          <p:nvPr/>
        </p:nvSpPr>
        <p:spPr>
          <a:xfrm>
            <a:off x="635000" y="736600"/>
            <a:ext cx="7721600" cy="431800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defTabSz="647700">
              <a:lnSpc>
                <a:spcPts val="3200"/>
              </a:lnSpc>
              <a:buClr>
                <a:srgbClr val="000000"/>
              </a:buClr>
              <a:buFont typeface="PFDinTextCompPro-Regular"/>
              <a:defRPr sz="2800" b="1" cap="all" spc="-56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PFDinTextCompPro-Regular"/>
              </a:defRPr>
            </a:lvl1pPr>
          </a:lstStyle>
          <a:p>
            <a:pPr lvl="0">
              <a:defRPr sz="1800" b="0" cap="none" spc="0">
                <a:uFillTx/>
              </a:defRPr>
            </a:pPr>
            <a:r>
              <a:rPr sz="2800" b="1" cap="all" spc="-56">
                <a:uFill>
                  <a:solidFill/>
                </a:uFill>
              </a:rPr>
              <a:t>Agenda</a:t>
            </a: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60" r:id="rId5"/>
  </p:sldLayoutIdLst>
  <p:transition spd="med"/>
  <p:txStyles>
    <p:titleStyle>
      <a:lvl1pPr defTabSz="647700">
        <a:lnSpc>
          <a:spcPts val="3200"/>
        </a:lnSpc>
        <a:defRPr sz="3200" b="1" cap="all" spc="-64">
          <a:uFill>
            <a:solidFill/>
          </a:uFill>
          <a:latin typeface="+mj-lt"/>
          <a:ea typeface="+mj-ea"/>
          <a:cs typeface="+mj-cs"/>
          <a:sym typeface="PFDinTextCompPro-Regular"/>
        </a:defRPr>
      </a:lvl1pPr>
      <a:lvl2pPr indent="228600" defTabSz="647700">
        <a:lnSpc>
          <a:spcPts val="3200"/>
        </a:lnSpc>
        <a:defRPr sz="3200" b="1" cap="all" spc="-64">
          <a:uFill>
            <a:solidFill/>
          </a:uFill>
          <a:latin typeface="+mj-lt"/>
          <a:ea typeface="+mj-ea"/>
          <a:cs typeface="+mj-cs"/>
          <a:sym typeface="PFDinTextCompPro-Regular"/>
        </a:defRPr>
      </a:lvl2pPr>
      <a:lvl3pPr indent="457200" defTabSz="647700">
        <a:lnSpc>
          <a:spcPts val="3200"/>
        </a:lnSpc>
        <a:defRPr sz="3200" b="1" cap="all" spc="-64">
          <a:uFill>
            <a:solidFill/>
          </a:uFill>
          <a:latin typeface="+mj-lt"/>
          <a:ea typeface="+mj-ea"/>
          <a:cs typeface="+mj-cs"/>
          <a:sym typeface="PFDinTextCompPro-Regular"/>
        </a:defRPr>
      </a:lvl3pPr>
      <a:lvl4pPr indent="685800" defTabSz="647700">
        <a:lnSpc>
          <a:spcPts val="3200"/>
        </a:lnSpc>
        <a:defRPr sz="3200" b="1" cap="all" spc="-64">
          <a:uFill>
            <a:solidFill/>
          </a:uFill>
          <a:latin typeface="+mj-lt"/>
          <a:ea typeface="+mj-ea"/>
          <a:cs typeface="+mj-cs"/>
          <a:sym typeface="PFDinTextCompPro-Regular"/>
        </a:defRPr>
      </a:lvl4pPr>
      <a:lvl5pPr indent="914400" defTabSz="647700">
        <a:lnSpc>
          <a:spcPts val="3200"/>
        </a:lnSpc>
        <a:defRPr sz="3200" b="1" cap="all" spc="-64">
          <a:uFill>
            <a:solidFill/>
          </a:uFill>
          <a:latin typeface="+mj-lt"/>
          <a:ea typeface="+mj-ea"/>
          <a:cs typeface="+mj-cs"/>
          <a:sym typeface="PFDinTextCompPro-Regular"/>
        </a:defRPr>
      </a:lvl5pPr>
      <a:lvl6pPr indent="1143000" defTabSz="647700">
        <a:lnSpc>
          <a:spcPts val="3200"/>
        </a:lnSpc>
        <a:defRPr sz="3200" b="1" cap="all" spc="-64">
          <a:uFill>
            <a:solidFill/>
          </a:uFill>
          <a:latin typeface="+mj-lt"/>
          <a:ea typeface="+mj-ea"/>
          <a:cs typeface="+mj-cs"/>
          <a:sym typeface="PFDinTextCompPro-Regular"/>
        </a:defRPr>
      </a:lvl6pPr>
      <a:lvl7pPr indent="1371600" defTabSz="647700">
        <a:lnSpc>
          <a:spcPts val="3200"/>
        </a:lnSpc>
        <a:defRPr sz="3200" b="1" cap="all" spc="-64">
          <a:uFill>
            <a:solidFill/>
          </a:uFill>
          <a:latin typeface="+mj-lt"/>
          <a:ea typeface="+mj-ea"/>
          <a:cs typeface="+mj-cs"/>
          <a:sym typeface="PFDinTextCompPro-Regular"/>
        </a:defRPr>
      </a:lvl7pPr>
      <a:lvl8pPr indent="1600200" defTabSz="647700">
        <a:lnSpc>
          <a:spcPts val="3200"/>
        </a:lnSpc>
        <a:defRPr sz="3200" b="1" cap="all" spc="-64">
          <a:uFill>
            <a:solidFill/>
          </a:uFill>
          <a:latin typeface="+mj-lt"/>
          <a:ea typeface="+mj-ea"/>
          <a:cs typeface="+mj-cs"/>
          <a:sym typeface="PFDinTextCompPro-Regular"/>
        </a:defRPr>
      </a:lvl8pPr>
      <a:lvl9pPr indent="1828800" defTabSz="647700">
        <a:lnSpc>
          <a:spcPts val="3200"/>
        </a:lnSpc>
        <a:defRPr sz="3200" b="1" cap="all" spc="-64">
          <a:uFill>
            <a:solidFill/>
          </a:uFill>
          <a:latin typeface="+mj-lt"/>
          <a:ea typeface="+mj-ea"/>
          <a:cs typeface="+mj-cs"/>
          <a:sym typeface="PFDinTextCompPro-Regular"/>
        </a:defRPr>
      </a:lvl9pPr>
    </p:titleStyle>
    <p:bodyStyle>
      <a:lvl1pPr marL="203200" indent="-203200" defTabSz="647700">
        <a:lnSpc>
          <a:spcPts val="3400"/>
        </a:lnSpc>
        <a:buSzPct val="70000"/>
        <a:buFont typeface="Lucida Grande"/>
        <a:buChar char="‣"/>
        <a:defRPr sz="2800">
          <a:uFill>
            <a:solidFill/>
          </a:uFill>
          <a:latin typeface="+mn-lt"/>
          <a:ea typeface="+mn-ea"/>
          <a:cs typeface="+mn-cs"/>
          <a:sym typeface="News706BT-RomanC"/>
        </a:defRPr>
      </a:lvl1pPr>
      <a:lvl2pPr marL="406400" indent="-203200" defTabSz="647700">
        <a:lnSpc>
          <a:spcPts val="3400"/>
        </a:lnSpc>
        <a:buSzPct val="70000"/>
        <a:buFont typeface="Lucida Grande"/>
        <a:buChar char="‣"/>
        <a:defRPr sz="2800">
          <a:uFill>
            <a:solidFill/>
          </a:uFill>
          <a:latin typeface="+mn-lt"/>
          <a:ea typeface="+mn-ea"/>
          <a:cs typeface="+mn-cs"/>
          <a:sym typeface="News706BT-RomanC"/>
        </a:defRPr>
      </a:lvl2pPr>
      <a:lvl3pPr marL="609600" indent="-203200" defTabSz="647700">
        <a:lnSpc>
          <a:spcPts val="3400"/>
        </a:lnSpc>
        <a:buSzPct val="70000"/>
        <a:buFont typeface="Lucida Grande"/>
        <a:buChar char="‣"/>
        <a:defRPr sz="2800">
          <a:uFill>
            <a:solidFill/>
          </a:uFill>
          <a:latin typeface="+mn-lt"/>
          <a:ea typeface="+mn-ea"/>
          <a:cs typeface="+mn-cs"/>
          <a:sym typeface="News706BT-RomanC"/>
        </a:defRPr>
      </a:lvl3pPr>
      <a:lvl4pPr marL="812800" indent="-203200" defTabSz="647700">
        <a:lnSpc>
          <a:spcPts val="3400"/>
        </a:lnSpc>
        <a:buSzPct val="70000"/>
        <a:buFont typeface="Lucida Grande"/>
        <a:buChar char="‣"/>
        <a:defRPr sz="2800">
          <a:uFill>
            <a:solidFill/>
          </a:uFill>
          <a:latin typeface="+mn-lt"/>
          <a:ea typeface="+mn-ea"/>
          <a:cs typeface="+mn-cs"/>
          <a:sym typeface="News706BT-RomanC"/>
        </a:defRPr>
      </a:lvl4pPr>
      <a:lvl5pPr marL="1016000" indent="-203200" defTabSz="647700">
        <a:lnSpc>
          <a:spcPts val="3400"/>
        </a:lnSpc>
        <a:buSzPct val="70000"/>
        <a:buFont typeface="Lucida Grande"/>
        <a:buChar char="‣"/>
        <a:defRPr sz="2800">
          <a:uFill>
            <a:solidFill/>
          </a:uFill>
          <a:latin typeface="+mn-lt"/>
          <a:ea typeface="+mn-ea"/>
          <a:cs typeface="+mn-cs"/>
          <a:sym typeface="News706BT-RomanC"/>
        </a:defRPr>
      </a:lvl5pPr>
      <a:lvl6pPr marL="1219200" indent="-203200" defTabSz="647700">
        <a:lnSpc>
          <a:spcPts val="3400"/>
        </a:lnSpc>
        <a:buSzPct val="70000"/>
        <a:buFont typeface="Lucida Grande"/>
        <a:buChar char="‣"/>
        <a:defRPr sz="2800">
          <a:uFill>
            <a:solidFill/>
          </a:uFill>
          <a:latin typeface="+mn-lt"/>
          <a:ea typeface="+mn-ea"/>
          <a:cs typeface="+mn-cs"/>
          <a:sym typeface="News706BT-RomanC"/>
        </a:defRPr>
      </a:lvl6pPr>
      <a:lvl7pPr marL="1422400" indent="-203200" defTabSz="647700">
        <a:lnSpc>
          <a:spcPts val="3400"/>
        </a:lnSpc>
        <a:buSzPct val="70000"/>
        <a:buFont typeface="Lucida Grande"/>
        <a:buChar char="‣"/>
        <a:defRPr sz="2800">
          <a:uFill>
            <a:solidFill/>
          </a:uFill>
          <a:latin typeface="+mn-lt"/>
          <a:ea typeface="+mn-ea"/>
          <a:cs typeface="+mn-cs"/>
          <a:sym typeface="News706BT-RomanC"/>
        </a:defRPr>
      </a:lvl7pPr>
      <a:lvl8pPr marL="1625600" indent="-203200" defTabSz="647700">
        <a:lnSpc>
          <a:spcPts val="3400"/>
        </a:lnSpc>
        <a:buSzPct val="70000"/>
        <a:buFont typeface="Lucida Grande"/>
        <a:buChar char="‣"/>
        <a:defRPr sz="2800">
          <a:uFill>
            <a:solidFill/>
          </a:uFill>
          <a:latin typeface="+mn-lt"/>
          <a:ea typeface="+mn-ea"/>
          <a:cs typeface="+mn-cs"/>
          <a:sym typeface="News706BT-RomanC"/>
        </a:defRPr>
      </a:lvl8pPr>
      <a:lvl9pPr marL="1828800" indent="-203200" defTabSz="647700">
        <a:lnSpc>
          <a:spcPts val="3400"/>
        </a:lnSpc>
        <a:buSzPct val="70000"/>
        <a:buFont typeface="Lucida Grande"/>
        <a:buChar char="‣"/>
        <a:defRPr sz="2800">
          <a:uFill>
            <a:solidFill/>
          </a:uFill>
          <a:latin typeface="+mn-lt"/>
          <a:ea typeface="+mn-ea"/>
          <a:cs typeface="+mn-cs"/>
          <a:sym typeface="News706BT-RomanC"/>
        </a:defRPr>
      </a:lvl9pPr>
    </p:bodyStyle>
    <p:otherStyle>
      <a:lvl1pPr algn="r" defTabSz="1308100">
        <a:lnSpc>
          <a:spcPts val="3200"/>
        </a:lnSpc>
        <a:defRPr sz="3200" b="1" spc="-64">
          <a:solidFill>
            <a:schemeClr val="tx1"/>
          </a:solidFill>
          <a:uFill>
            <a:solidFill/>
          </a:uFill>
          <a:latin typeface="+mn-lt"/>
          <a:ea typeface="+mn-ea"/>
          <a:cs typeface="+mn-cs"/>
          <a:sym typeface="PFDinTextCompPro-Regular"/>
        </a:defRPr>
      </a:lvl1pPr>
      <a:lvl2pPr algn="r" defTabSz="1308100">
        <a:lnSpc>
          <a:spcPts val="3200"/>
        </a:lnSpc>
        <a:defRPr sz="3200" b="1" spc="-64">
          <a:solidFill>
            <a:schemeClr val="tx1"/>
          </a:solidFill>
          <a:uFill>
            <a:solidFill/>
          </a:uFill>
          <a:latin typeface="+mn-lt"/>
          <a:ea typeface="+mn-ea"/>
          <a:cs typeface="+mn-cs"/>
          <a:sym typeface="PFDinTextCompPro-Regular"/>
        </a:defRPr>
      </a:lvl2pPr>
      <a:lvl3pPr algn="r" defTabSz="1308100">
        <a:lnSpc>
          <a:spcPts val="3200"/>
        </a:lnSpc>
        <a:defRPr sz="3200" b="1" spc="-64">
          <a:solidFill>
            <a:schemeClr val="tx1"/>
          </a:solidFill>
          <a:uFill>
            <a:solidFill/>
          </a:uFill>
          <a:latin typeface="+mn-lt"/>
          <a:ea typeface="+mn-ea"/>
          <a:cs typeface="+mn-cs"/>
          <a:sym typeface="PFDinTextCompPro-Regular"/>
        </a:defRPr>
      </a:lvl3pPr>
      <a:lvl4pPr algn="r" defTabSz="1308100">
        <a:lnSpc>
          <a:spcPts val="3200"/>
        </a:lnSpc>
        <a:defRPr sz="3200" b="1" spc="-64">
          <a:solidFill>
            <a:schemeClr val="tx1"/>
          </a:solidFill>
          <a:uFill>
            <a:solidFill/>
          </a:uFill>
          <a:latin typeface="+mn-lt"/>
          <a:ea typeface="+mn-ea"/>
          <a:cs typeface="+mn-cs"/>
          <a:sym typeface="PFDinTextCompPro-Regular"/>
        </a:defRPr>
      </a:lvl4pPr>
      <a:lvl5pPr algn="r" defTabSz="1308100">
        <a:lnSpc>
          <a:spcPts val="3200"/>
        </a:lnSpc>
        <a:defRPr sz="3200" b="1" spc="-64">
          <a:solidFill>
            <a:schemeClr val="tx1"/>
          </a:solidFill>
          <a:uFill>
            <a:solidFill/>
          </a:uFill>
          <a:latin typeface="+mn-lt"/>
          <a:ea typeface="+mn-ea"/>
          <a:cs typeface="+mn-cs"/>
          <a:sym typeface="PFDinTextCompPro-Regular"/>
        </a:defRPr>
      </a:lvl5pPr>
      <a:lvl6pPr algn="r" defTabSz="1308100">
        <a:lnSpc>
          <a:spcPts val="3200"/>
        </a:lnSpc>
        <a:defRPr sz="3200" b="1" spc="-64">
          <a:solidFill>
            <a:schemeClr val="tx1"/>
          </a:solidFill>
          <a:uFill>
            <a:solidFill/>
          </a:uFill>
          <a:latin typeface="+mn-lt"/>
          <a:ea typeface="+mn-ea"/>
          <a:cs typeface="+mn-cs"/>
          <a:sym typeface="PFDinTextCompPro-Regular"/>
        </a:defRPr>
      </a:lvl6pPr>
      <a:lvl7pPr algn="r" defTabSz="1308100">
        <a:lnSpc>
          <a:spcPts val="3200"/>
        </a:lnSpc>
        <a:defRPr sz="3200" b="1" spc="-64">
          <a:solidFill>
            <a:schemeClr val="tx1"/>
          </a:solidFill>
          <a:uFill>
            <a:solidFill/>
          </a:uFill>
          <a:latin typeface="+mn-lt"/>
          <a:ea typeface="+mn-ea"/>
          <a:cs typeface="+mn-cs"/>
          <a:sym typeface="PFDinTextCompPro-Regular"/>
        </a:defRPr>
      </a:lvl7pPr>
      <a:lvl8pPr algn="r" defTabSz="1308100">
        <a:lnSpc>
          <a:spcPts val="3200"/>
        </a:lnSpc>
        <a:defRPr sz="3200" b="1" spc="-64">
          <a:solidFill>
            <a:schemeClr val="tx1"/>
          </a:solidFill>
          <a:uFill>
            <a:solidFill/>
          </a:uFill>
          <a:latin typeface="+mn-lt"/>
          <a:ea typeface="+mn-ea"/>
          <a:cs typeface="+mn-cs"/>
          <a:sym typeface="PFDinTextCompPro-Regular"/>
        </a:defRPr>
      </a:lvl8pPr>
      <a:lvl9pPr algn="r" defTabSz="1308100">
        <a:lnSpc>
          <a:spcPts val="3200"/>
        </a:lnSpc>
        <a:defRPr sz="3200" b="1" spc="-64">
          <a:solidFill>
            <a:schemeClr val="tx1"/>
          </a:solidFill>
          <a:uFill>
            <a:solidFill/>
          </a:uFill>
          <a:latin typeface="+mn-lt"/>
          <a:ea typeface="+mn-ea"/>
          <a:cs typeface="+mn-cs"/>
          <a:sym typeface="PFDinTextCompPro-Regular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hyperlink" Target="http://scott.fortmann-roe.com/docs/BiasVariance.html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/>
          <p:nvPr/>
        </p:nvSpPr>
        <p:spPr>
          <a:xfrm>
            <a:off x="635000" y="635000"/>
            <a:ext cx="11734800" cy="11"/>
          </a:xfrm>
          <a:prstGeom prst="line">
            <a:avLst/>
          </a:prstGeom>
          <a:ln w="1270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lvl="0" defTabSz="457200">
              <a:buClrTx/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48" name="Shape 48"/>
          <p:cNvSpPr/>
          <p:nvPr/>
        </p:nvSpPr>
        <p:spPr>
          <a:xfrm>
            <a:off x="635000" y="1219200"/>
            <a:ext cx="11734800" cy="11"/>
          </a:xfrm>
          <a:prstGeom prst="line">
            <a:avLst/>
          </a:prstGeom>
          <a:ln w="1270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lvl="0" defTabSz="457200">
              <a:buClrTx/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49" name="Shape 49"/>
          <p:cNvSpPr/>
          <p:nvPr/>
        </p:nvSpPr>
        <p:spPr>
          <a:xfrm>
            <a:off x="635000" y="1824761"/>
            <a:ext cx="11734800" cy="39272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65000"/>
              </a:lnSpc>
              <a:defRPr sz="12700" b="1" cap="all" spc="-254">
                <a:latin typeface="+mj-lt"/>
                <a:ea typeface="+mj-ea"/>
                <a:cs typeface="+mj-cs"/>
                <a:sym typeface="PFDinTextCompPro-Regular"/>
              </a:defRPr>
            </a:lvl1pPr>
          </a:lstStyle>
          <a:p>
            <a:pPr lvl="0">
              <a:defRPr sz="1800" b="0" cap="none" spc="0">
                <a:solidFill>
                  <a:srgbClr val="000000"/>
                </a:solidFill>
                <a:uFillTx/>
              </a:defRPr>
            </a:pPr>
            <a:r>
              <a:rPr lang="en-US" sz="9600" b="1" cap="all" spc="-254" dirty="0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Introduction to classification:  K-nearest neighbors</a:t>
            </a:r>
            <a:endParaRPr sz="9600" b="1" cap="all" spc="-254" dirty="0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50" name="Shape 50"/>
          <p:cNvSpPr/>
          <p:nvPr/>
        </p:nvSpPr>
        <p:spPr>
          <a:xfrm>
            <a:off x="635000" y="6172200"/>
            <a:ext cx="11734800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0000"/>
              </a:lnSpc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en-US" sz="2400" dirty="0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Joseph Nelson, Data Science Immersive</a:t>
            </a:r>
            <a:endParaRPr sz="2400" dirty="0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/>
          <p:nvPr/>
        </p:nvSpPr>
        <p:spPr>
          <a:xfrm>
            <a:off x="635000" y="635000"/>
            <a:ext cx="11734800" cy="11"/>
          </a:xfrm>
          <a:prstGeom prst="line">
            <a:avLst/>
          </a:prstGeom>
          <a:ln w="12700">
            <a:solidFill/>
            <a:miter lim="400000"/>
          </a:ln>
        </p:spPr>
        <p:txBody>
          <a:bodyPr lIns="0" tIns="0" rIns="0" bIns="0"/>
          <a:lstStyle/>
          <a:p>
            <a:pPr lvl="0" defTabSz="457200">
              <a:buClrTx/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32" name="Shape 132"/>
          <p:cNvSpPr/>
          <p:nvPr/>
        </p:nvSpPr>
        <p:spPr>
          <a:xfrm>
            <a:off x="635000" y="1219200"/>
            <a:ext cx="11734800" cy="11"/>
          </a:xfrm>
          <a:prstGeom prst="line">
            <a:avLst/>
          </a:prstGeom>
          <a:ln w="12700">
            <a:solidFill/>
            <a:miter lim="400000"/>
          </a:ln>
        </p:spPr>
        <p:txBody>
          <a:bodyPr lIns="0" tIns="0" rIns="0" bIns="0"/>
          <a:lstStyle/>
          <a:p>
            <a:pPr lvl="0" defTabSz="457200">
              <a:buClrTx/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33" name="Shape 133"/>
          <p:cNvSpPr/>
          <p:nvPr/>
        </p:nvSpPr>
        <p:spPr>
          <a:xfrm>
            <a:off x="634999" y="736599"/>
            <a:ext cx="9562958" cy="482611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defTabSz="647700">
              <a:lnSpc>
                <a:spcPts val="3200"/>
              </a:lnSpc>
              <a:buClr>
                <a:srgbClr val="000000"/>
              </a:buClr>
              <a:buFont typeface="PFDinTextCompPro-Regular"/>
              <a:defRPr sz="2800" b="1" cap="all" spc="-56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PFDinTextCompPro-Regular"/>
              </a:defRPr>
            </a:lvl1pPr>
          </a:lstStyle>
          <a:p>
            <a:pPr lvl="0">
              <a:defRPr sz="1800" b="0" cap="none" spc="0">
                <a:uFillTx/>
              </a:defRPr>
            </a:pPr>
            <a:r>
              <a:rPr lang="en-US" sz="2800" b="1" cap="all" spc="-56" dirty="0" smtClean="0">
                <a:uFill>
                  <a:solidFill/>
                </a:uFill>
              </a:rPr>
              <a:t>Examples and applications</a:t>
            </a:r>
            <a:endParaRPr sz="2800" b="1" cap="all" spc="-56" dirty="0">
              <a:uFill>
                <a:solidFill/>
              </a:uFill>
            </a:endParaRPr>
          </a:p>
        </p:txBody>
      </p:sp>
      <p:sp>
        <p:nvSpPr>
          <p:cNvPr id="10" name="Shape 86"/>
          <p:cNvSpPr/>
          <p:nvPr/>
        </p:nvSpPr>
        <p:spPr>
          <a:xfrm>
            <a:off x="851903" y="1648903"/>
            <a:ext cx="9346054" cy="5124430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marL="177800" lvl="5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endParaRPr lang="en-US" sz="3200" dirty="0" smtClean="0">
              <a:uFill>
                <a:solidFill/>
              </a:uFill>
            </a:endParaRPr>
          </a:p>
          <a:p>
            <a:pPr lvl="1" indent="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defRPr sz="1800">
                <a:solidFill>
                  <a:srgbClr val="000000"/>
                </a:solidFill>
                <a:uFillTx/>
              </a:defRPr>
            </a:pPr>
            <a:endParaRPr sz="2500" dirty="0">
              <a:uFill>
                <a:solidFill/>
              </a:uFill>
            </a:endParaRPr>
          </a:p>
        </p:txBody>
      </p:sp>
      <p:sp>
        <p:nvSpPr>
          <p:cNvPr id="7" name="Shape 68"/>
          <p:cNvSpPr/>
          <p:nvPr/>
        </p:nvSpPr>
        <p:spPr>
          <a:xfrm>
            <a:off x="635000" y="1531584"/>
            <a:ext cx="11734800" cy="3810000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en-US" sz="2500" dirty="0">
                <a:uFill>
                  <a:solidFill/>
                </a:uFill>
              </a:rPr>
              <a:t>We can now use the training set to classify an unknown case (Age=48 and Loan=$142,000) using Euclidean distance. If K=1 then the nearest neighbor is the last case in the training set with Default=Y</a:t>
            </a:r>
            <a:r>
              <a:rPr lang="en-US" sz="2500" dirty="0" smtClean="0">
                <a:uFill>
                  <a:solidFill/>
                </a:uFill>
              </a:rPr>
              <a:t>.</a:t>
            </a: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endParaRPr lang="en-US" sz="2500" dirty="0">
              <a:uFill>
                <a:solidFill/>
              </a:uFill>
            </a:endParaRP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endParaRPr lang="en-US" sz="2500" dirty="0" smtClean="0">
              <a:uFill>
                <a:solidFill/>
              </a:uFill>
            </a:endParaRP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endParaRPr lang="en-US" sz="2500" dirty="0">
              <a:uFill>
                <a:solidFill/>
              </a:uFill>
            </a:endParaRP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endParaRPr lang="en-US" sz="2500" dirty="0" smtClean="0">
              <a:uFill>
                <a:solidFill/>
              </a:uFill>
            </a:endParaRP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endParaRPr lang="en-US" sz="2500" dirty="0">
              <a:uFill>
                <a:solidFill/>
              </a:uFill>
            </a:endParaRP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endParaRPr lang="en-US" sz="2500" dirty="0" smtClean="0">
              <a:uFill>
                <a:solidFill/>
              </a:uFill>
            </a:endParaRP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endParaRPr lang="en-US" sz="2500" dirty="0" smtClean="0">
              <a:uFill>
                <a:solidFill/>
              </a:uFill>
            </a:endParaRP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en-US" sz="2500" dirty="0">
                <a:uFill>
                  <a:solidFill/>
                </a:uFill>
              </a:rPr>
              <a:t>With K=3, there are two Default=Y and one Default=N out of three closest neighbors. The prediction for the unknown case is again Default=Y.</a:t>
            </a: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endParaRPr lang="en-US" sz="2500" dirty="0" smtClean="0">
              <a:uFill>
                <a:solidFill/>
              </a:uFill>
            </a:endParaRP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endParaRPr lang="en-US" sz="2500" dirty="0">
              <a:uFill>
                <a:solidFill/>
              </a:uFill>
            </a:endParaRP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endParaRPr lang="en-US" sz="2500" dirty="0" smtClean="0">
              <a:uFill>
                <a:solidFill/>
              </a:u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3621" y="2766025"/>
            <a:ext cx="4522779" cy="3204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22161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/>
          <p:nvPr/>
        </p:nvSpPr>
        <p:spPr>
          <a:xfrm>
            <a:off x="635000" y="635000"/>
            <a:ext cx="11734800" cy="11"/>
          </a:xfrm>
          <a:prstGeom prst="line">
            <a:avLst/>
          </a:prstGeom>
          <a:ln w="12700">
            <a:solidFill/>
            <a:miter lim="400000"/>
          </a:ln>
        </p:spPr>
        <p:txBody>
          <a:bodyPr lIns="0" tIns="0" rIns="0" bIns="0"/>
          <a:lstStyle/>
          <a:p>
            <a:pPr lvl="0" defTabSz="457200">
              <a:buClrTx/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32" name="Shape 132"/>
          <p:cNvSpPr/>
          <p:nvPr/>
        </p:nvSpPr>
        <p:spPr>
          <a:xfrm>
            <a:off x="635000" y="1219200"/>
            <a:ext cx="11734800" cy="11"/>
          </a:xfrm>
          <a:prstGeom prst="line">
            <a:avLst/>
          </a:prstGeom>
          <a:ln w="12700">
            <a:solidFill/>
            <a:miter lim="400000"/>
          </a:ln>
        </p:spPr>
        <p:txBody>
          <a:bodyPr lIns="0" tIns="0" rIns="0" bIns="0"/>
          <a:lstStyle/>
          <a:p>
            <a:pPr lvl="0" defTabSz="457200">
              <a:buClrTx/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33" name="Shape 133"/>
          <p:cNvSpPr/>
          <p:nvPr/>
        </p:nvSpPr>
        <p:spPr>
          <a:xfrm>
            <a:off x="634999" y="736599"/>
            <a:ext cx="9562958" cy="482611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defTabSz="647700">
              <a:lnSpc>
                <a:spcPts val="3200"/>
              </a:lnSpc>
              <a:buClr>
                <a:srgbClr val="000000"/>
              </a:buClr>
              <a:buFont typeface="PFDinTextCompPro-Regular"/>
              <a:defRPr sz="2800" b="1" cap="all" spc="-56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PFDinTextCompPro-Regular"/>
              </a:defRPr>
            </a:lvl1pPr>
          </a:lstStyle>
          <a:p>
            <a:pPr lvl="0">
              <a:defRPr sz="1800" b="0" cap="none" spc="0">
                <a:uFillTx/>
              </a:defRPr>
            </a:pPr>
            <a:r>
              <a:rPr lang="en-US" sz="2800" b="1" cap="all" spc="-56" dirty="0" smtClean="0">
                <a:uFill>
                  <a:solidFill/>
                </a:uFill>
              </a:rPr>
              <a:t>Selecting a value of k</a:t>
            </a:r>
            <a:endParaRPr sz="2800" b="1" cap="all" spc="-56" dirty="0">
              <a:uFill>
                <a:solidFill/>
              </a:uFill>
            </a:endParaRPr>
          </a:p>
        </p:txBody>
      </p:sp>
      <p:sp>
        <p:nvSpPr>
          <p:cNvPr id="10" name="Shape 86"/>
          <p:cNvSpPr/>
          <p:nvPr/>
        </p:nvSpPr>
        <p:spPr>
          <a:xfrm>
            <a:off x="851903" y="1648903"/>
            <a:ext cx="9346054" cy="5124430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marL="177800" lvl="5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endParaRPr lang="en-US" sz="3200" dirty="0" smtClean="0">
              <a:uFill>
                <a:solidFill/>
              </a:uFill>
            </a:endParaRPr>
          </a:p>
          <a:p>
            <a:pPr lvl="1" indent="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defRPr sz="1800">
                <a:solidFill>
                  <a:srgbClr val="000000"/>
                </a:solidFill>
                <a:uFillTx/>
              </a:defRPr>
            </a:pPr>
            <a:endParaRPr sz="2500" dirty="0">
              <a:uFill>
                <a:solidFill/>
              </a:uFill>
            </a:endParaRPr>
          </a:p>
        </p:txBody>
      </p:sp>
      <p:sp>
        <p:nvSpPr>
          <p:cNvPr id="7" name="Shape 68"/>
          <p:cNvSpPr/>
          <p:nvPr/>
        </p:nvSpPr>
        <p:spPr>
          <a:xfrm>
            <a:off x="635000" y="1531584"/>
            <a:ext cx="11734800" cy="3810000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en-US" sz="2500" dirty="0" smtClean="0">
                <a:uFill>
                  <a:solidFill/>
                </a:uFill>
              </a:rPr>
              <a:t>How does our k affect our bias-variance tradeoff?</a:t>
            </a: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endParaRPr lang="en-US" sz="2500" dirty="0">
              <a:uFill>
                <a:solidFill/>
              </a:uFill>
            </a:endParaRP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en-US" sz="2500" dirty="0">
                <a:uFill>
                  <a:solidFill/>
                </a:uFill>
                <a:hlinkClick r:id="rId3"/>
              </a:rPr>
              <a:t>http://</a:t>
            </a:r>
            <a:r>
              <a:rPr lang="en-US" sz="2500" dirty="0" smtClean="0">
                <a:uFill>
                  <a:solidFill/>
                </a:uFill>
                <a:hlinkClick r:id="rId3"/>
              </a:rPr>
              <a:t>scott.fortmann-roe.com/docs/BiasVariance.html</a:t>
            </a:r>
            <a:endParaRPr lang="en-US" sz="2500" dirty="0" smtClean="0">
              <a:uFill>
                <a:solidFill/>
              </a:uFill>
            </a:endParaRP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endParaRPr lang="en-US" sz="2500" dirty="0" smtClean="0">
              <a:uFill>
                <a:solidFill/>
              </a:uFill>
            </a:endParaRP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endParaRPr lang="en-US" sz="2500" dirty="0">
              <a:uFill>
                <a:solidFill/>
              </a:uFill>
            </a:endParaRP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endParaRPr lang="en-US" sz="2500" dirty="0" smtClean="0">
              <a:uFill>
                <a:solidFill/>
              </a:uFill>
            </a:endParaRP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endParaRPr lang="en-US" sz="2500" dirty="0">
              <a:uFill>
                <a:solidFill/>
              </a:uFill>
            </a:endParaRP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endParaRPr lang="en-US" sz="2500" dirty="0" smtClean="0">
              <a:uFill>
                <a:solidFill/>
              </a:uFill>
            </a:endParaRP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endParaRPr lang="en-US" sz="2500" dirty="0">
              <a:uFill>
                <a:solidFill/>
              </a:uFill>
            </a:endParaRP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endParaRPr lang="en-US" sz="2500" dirty="0" smtClean="0">
              <a:uFill>
                <a:solidFill/>
              </a:uFill>
            </a:endParaRP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endParaRPr lang="en-US" sz="2500" dirty="0" smtClean="0">
              <a:uFill>
                <a:solidFill/>
              </a:uFill>
            </a:endParaRP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endParaRPr lang="en-US" sz="2500" dirty="0" smtClean="0">
              <a:uFill>
                <a:solidFill/>
              </a:uFill>
            </a:endParaRP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endParaRPr lang="en-US" sz="2500" dirty="0">
              <a:uFill>
                <a:solidFill/>
              </a:uFill>
            </a:endParaRP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endParaRPr lang="en-US" sz="2500" dirty="0" smtClean="0">
              <a:uFill>
                <a:solidFill/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186800202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/>
          <p:nvPr/>
        </p:nvSpPr>
        <p:spPr>
          <a:xfrm>
            <a:off x="635000" y="635000"/>
            <a:ext cx="11734800" cy="11"/>
          </a:xfrm>
          <a:prstGeom prst="line">
            <a:avLst/>
          </a:prstGeom>
          <a:ln w="12700">
            <a:solidFill/>
            <a:miter lim="400000"/>
          </a:ln>
        </p:spPr>
        <p:txBody>
          <a:bodyPr lIns="0" tIns="0" rIns="0" bIns="0"/>
          <a:lstStyle/>
          <a:p>
            <a:pPr lvl="0" defTabSz="457200">
              <a:buClrTx/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32" name="Shape 132"/>
          <p:cNvSpPr/>
          <p:nvPr/>
        </p:nvSpPr>
        <p:spPr>
          <a:xfrm>
            <a:off x="635000" y="1219200"/>
            <a:ext cx="11734800" cy="11"/>
          </a:xfrm>
          <a:prstGeom prst="line">
            <a:avLst/>
          </a:prstGeom>
          <a:ln w="12700">
            <a:solidFill/>
            <a:miter lim="400000"/>
          </a:ln>
        </p:spPr>
        <p:txBody>
          <a:bodyPr lIns="0" tIns="0" rIns="0" bIns="0"/>
          <a:lstStyle/>
          <a:p>
            <a:pPr lvl="0" defTabSz="457200">
              <a:buClrTx/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33" name="Shape 133"/>
          <p:cNvSpPr/>
          <p:nvPr/>
        </p:nvSpPr>
        <p:spPr>
          <a:xfrm>
            <a:off x="634999" y="736599"/>
            <a:ext cx="9562958" cy="482611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defTabSz="647700">
              <a:lnSpc>
                <a:spcPts val="3200"/>
              </a:lnSpc>
              <a:buClr>
                <a:srgbClr val="000000"/>
              </a:buClr>
              <a:buFont typeface="PFDinTextCompPro-Regular"/>
              <a:defRPr sz="2800" b="1" cap="all" spc="-56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PFDinTextCompPro-Regular"/>
              </a:defRPr>
            </a:lvl1pPr>
          </a:lstStyle>
          <a:p>
            <a:pPr lvl="0">
              <a:defRPr sz="1800" b="0" cap="none" spc="0">
                <a:uFillTx/>
              </a:defRPr>
            </a:pPr>
            <a:r>
              <a:rPr lang="en-US" sz="2800" b="1" cap="all" spc="-56" dirty="0" smtClean="0">
                <a:uFill>
                  <a:solidFill/>
                </a:uFill>
              </a:rPr>
              <a:t>advantages and drawbacks</a:t>
            </a:r>
            <a:endParaRPr sz="2800" b="1" cap="all" spc="-56" dirty="0">
              <a:uFill>
                <a:solidFill/>
              </a:uFill>
            </a:endParaRPr>
          </a:p>
        </p:txBody>
      </p:sp>
      <p:sp>
        <p:nvSpPr>
          <p:cNvPr id="10" name="Shape 86"/>
          <p:cNvSpPr/>
          <p:nvPr/>
        </p:nvSpPr>
        <p:spPr>
          <a:xfrm>
            <a:off x="851903" y="1648903"/>
            <a:ext cx="9346054" cy="5124430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marL="177800" lvl="5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endParaRPr lang="en-US" sz="3200" dirty="0" smtClean="0">
              <a:uFill>
                <a:solidFill/>
              </a:uFill>
            </a:endParaRPr>
          </a:p>
          <a:p>
            <a:pPr lvl="1" indent="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defRPr sz="1800">
                <a:solidFill>
                  <a:srgbClr val="000000"/>
                </a:solidFill>
                <a:uFillTx/>
              </a:defRPr>
            </a:pPr>
            <a:endParaRPr sz="2500" dirty="0">
              <a:uFill>
                <a:solidFill/>
              </a:uFill>
            </a:endParaRPr>
          </a:p>
        </p:txBody>
      </p:sp>
      <p:sp>
        <p:nvSpPr>
          <p:cNvPr id="7" name="Shape 68"/>
          <p:cNvSpPr/>
          <p:nvPr/>
        </p:nvSpPr>
        <p:spPr>
          <a:xfrm>
            <a:off x="634999" y="1282169"/>
            <a:ext cx="11734800" cy="3810000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lvl="1" indent="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defRPr sz="1800">
                <a:solidFill>
                  <a:srgbClr val="000000"/>
                </a:solidFill>
                <a:uFillTx/>
              </a:defRPr>
            </a:pPr>
            <a:r>
              <a:rPr lang="en-US" sz="2500" b="1" dirty="0" smtClean="0">
                <a:uFill>
                  <a:solidFill/>
                </a:uFill>
              </a:rPr>
              <a:t>Benefits</a:t>
            </a:r>
            <a:endParaRPr lang="en-US" sz="2500" b="1" dirty="0">
              <a:uFill>
                <a:solidFill/>
              </a:uFill>
            </a:endParaRP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en-US" sz="2500" dirty="0">
                <a:uFill>
                  <a:solidFill/>
                </a:uFill>
              </a:rPr>
              <a:t>Simple to understand and </a:t>
            </a:r>
            <a:r>
              <a:rPr lang="en-US" sz="2500" dirty="0" smtClean="0">
                <a:uFill>
                  <a:solidFill/>
                </a:uFill>
              </a:rPr>
              <a:t>explain</a:t>
            </a: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en-US" sz="2500" dirty="0" smtClean="0">
                <a:uFill>
                  <a:solidFill/>
                </a:uFill>
              </a:rPr>
              <a:t>Model </a:t>
            </a:r>
            <a:r>
              <a:rPr lang="en-US" sz="2500" dirty="0">
                <a:uFill>
                  <a:solidFill/>
                </a:uFill>
              </a:rPr>
              <a:t>training is </a:t>
            </a:r>
            <a:r>
              <a:rPr lang="en-US" sz="2500" dirty="0" smtClean="0">
                <a:uFill>
                  <a:solidFill/>
                </a:uFill>
              </a:rPr>
              <a:t>fast</a:t>
            </a: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en-US" sz="2500" dirty="0" smtClean="0">
                <a:uFill>
                  <a:solidFill/>
                </a:uFill>
              </a:rPr>
              <a:t>Can </a:t>
            </a:r>
            <a:r>
              <a:rPr lang="en-US" sz="2500" dirty="0">
                <a:uFill>
                  <a:solidFill/>
                </a:uFill>
              </a:rPr>
              <a:t>be used for classification and </a:t>
            </a:r>
            <a:r>
              <a:rPr lang="en-US" sz="2500" dirty="0" smtClean="0">
                <a:uFill>
                  <a:solidFill/>
                </a:uFill>
              </a:rPr>
              <a:t>regression</a:t>
            </a: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en-US" sz="2500" dirty="0" smtClean="0">
                <a:uFill>
                  <a:solidFill/>
                </a:uFill>
              </a:rPr>
              <a:t>Non-linear, which may be common (imagine age vs income)</a:t>
            </a:r>
            <a:endParaRPr lang="en-US" sz="2500" dirty="0" smtClean="0">
              <a:uFill>
                <a:solidFill/>
              </a:uFill>
            </a:endParaRP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endParaRPr lang="en-US" sz="2500" dirty="0">
              <a:uFill>
                <a:solidFill/>
              </a:uFill>
            </a:endParaRPr>
          </a:p>
          <a:p>
            <a:pPr lvl="1" indent="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defRPr sz="1800">
                <a:solidFill>
                  <a:srgbClr val="000000"/>
                </a:solidFill>
                <a:uFillTx/>
              </a:defRPr>
            </a:pPr>
            <a:r>
              <a:rPr lang="en-US" sz="2500" b="1" dirty="0" smtClean="0">
                <a:uFill>
                  <a:solidFill/>
                </a:uFill>
              </a:rPr>
              <a:t>Drawbacks</a:t>
            </a:r>
          </a:p>
          <a:p>
            <a:pPr lvl="1" indent="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defRPr sz="1800">
                <a:solidFill>
                  <a:srgbClr val="000000"/>
                </a:solidFill>
                <a:uFillTx/>
              </a:defRPr>
            </a:pPr>
            <a:r>
              <a:rPr lang="en-US" sz="2500" dirty="0">
                <a:uFill>
                  <a:solidFill/>
                </a:uFill>
              </a:rPr>
              <a:t>Must store all of the training </a:t>
            </a:r>
            <a:r>
              <a:rPr lang="en-US" sz="2500" dirty="0" smtClean="0">
                <a:uFill>
                  <a:solidFill/>
                </a:uFill>
              </a:rPr>
              <a:t>data</a:t>
            </a:r>
          </a:p>
          <a:p>
            <a:pPr lvl="1" indent="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defRPr sz="1800">
                <a:solidFill>
                  <a:srgbClr val="000000"/>
                </a:solidFill>
                <a:uFillTx/>
              </a:defRPr>
            </a:pPr>
            <a:r>
              <a:rPr lang="en-US" sz="2500" dirty="0" smtClean="0">
                <a:uFill>
                  <a:solidFill/>
                </a:uFill>
              </a:rPr>
              <a:t>Prediction </a:t>
            </a:r>
            <a:r>
              <a:rPr lang="en-US" sz="2500" dirty="0">
                <a:uFill>
                  <a:solidFill/>
                </a:uFill>
              </a:rPr>
              <a:t>phase can be slow when n is </a:t>
            </a:r>
            <a:r>
              <a:rPr lang="en-US" sz="2500" dirty="0" smtClean="0">
                <a:uFill>
                  <a:solidFill/>
                </a:uFill>
              </a:rPr>
              <a:t>large</a:t>
            </a:r>
          </a:p>
          <a:p>
            <a:pPr lvl="1" indent="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defRPr sz="1800">
                <a:solidFill>
                  <a:srgbClr val="000000"/>
                </a:solidFill>
                <a:uFillTx/>
              </a:defRPr>
            </a:pPr>
            <a:r>
              <a:rPr lang="en-US" sz="2500" dirty="0" smtClean="0">
                <a:uFill>
                  <a:solidFill/>
                </a:uFill>
              </a:rPr>
              <a:t>Sensitive </a:t>
            </a:r>
            <a:r>
              <a:rPr lang="en-US" sz="2500" dirty="0">
                <a:uFill>
                  <a:solidFill/>
                </a:uFill>
              </a:rPr>
              <a:t>to irrelevant </a:t>
            </a:r>
            <a:r>
              <a:rPr lang="en-US" sz="2500" dirty="0" smtClean="0">
                <a:uFill>
                  <a:solidFill/>
                </a:uFill>
              </a:rPr>
              <a:t>features</a:t>
            </a:r>
          </a:p>
          <a:p>
            <a:pPr lvl="1" indent="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defRPr sz="1800">
                <a:solidFill>
                  <a:srgbClr val="000000"/>
                </a:solidFill>
                <a:uFillTx/>
              </a:defRPr>
            </a:pPr>
            <a:r>
              <a:rPr lang="en-US" sz="2500" dirty="0" smtClean="0">
                <a:uFill>
                  <a:solidFill/>
                </a:uFill>
              </a:rPr>
              <a:t>Sensitive </a:t>
            </a:r>
            <a:r>
              <a:rPr lang="en-US" sz="2500" dirty="0">
                <a:uFill>
                  <a:solidFill/>
                </a:uFill>
              </a:rPr>
              <a:t>to the scale of the </a:t>
            </a:r>
            <a:r>
              <a:rPr lang="en-US" sz="2500" dirty="0" smtClean="0">
                <a:uFill>
                  <a:solidFill/>
                </a:uFill>
              </a:rPr>
              <a:t>data</a:t>
            </a:r>
          </a:p>
          <a:p>
            <a:pPr lvl="1" indent="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defRPr sz="1800">
                <a:solidFill>
                  <a:srgbClr val="000000"/>
                </a:solidFill>
                <a:uFillTx/>
              </a:defRPr>
            </a:pPr>
            <a:r>
              <a:rPr lang="en-US" sz="2500" dirty="0" smtClean="0">
                <a:uFill>
                  <a:solidFill/>
                </a:uFill>
              </a:rPr>
              <a:t>Accuracy </a:t>
            </a:r>
            <a:r>
              <a:rPr lang="en-US" sz="2500" dirty="0">
                <a:uFill>
                  <a:solidFill/>
                </a:uFill>
              </a:rPr>
              <a:t>is (generally) not competitive with the best supervised learning methods</a:t>
            </a:r>
            <a:endParaRPr lang="en-US" sz="2500" dirty="0" smtClean="0">
              <a:uFill>
                <a:solidFill/>
              </a:uFill>
            </a:endParaRP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endParaRPr lang="en-US" sz="2500" dirty="0">
              <a:uFill>
                <a:solidFill/>
              </a:uFill>
            </a:endParaRP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endParaRPr lang="en-US" sz="2500" dirty="0" smtClean="0">
              <a:uFill>
                <a:solidFill/>
              </a:uFill>
            </a:endParaRP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endParaRPr lang="en-US" sz="2500" dirty="0">
              <a:uFill>
                <a:solidFill/>
              </a:uFill>
            </a:endParaRP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endParaRPr lang="en-US" sz="2500" dirty="0" smtClean="0">
              <a:uFill>
                <a:solidFill/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160901568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/>
        </p:nvSpPr>
        <p:spPr>
          <a:xfrm>
            <a:off x="635000" y="635000"/>
            <a:ext cx="11734800" cy="11"/>
          </a:xfrm>
          <a:prstGeom prst="line">
            <a:avLst/>
          </a:prstGeom>
          <a:ln w="12700">
            <a:solidFill/>
            <a:miter lim="400000"/>
          </a:ln>
        </p:spPr>
        <p:txBody>
          <a:bodyPr lIns="0" tIns="0" rIns="0" bIns="0"/>
          <a:lstStyle/>
          <a:p>
            <a:pPr lvl="0" defTabSz="457200">
              <a:buClrTx/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66" name="Shape 66"/>
          <p:cNvSpPr/>
          <p:nvPr/>
        </p:nvSpPr>
        <p:spPr>
          <a:xfrm>
            <a:off x="635000" y="1219200"/>
            <a:ext cx="11734800" cy="11"/>
          </a:xfrm>
          <a:prstGeom prst="line">
            <a:avLst/>
          </a:prstGeom>
          <a:ln w="12700">
            <a:solidFill/>
            <a:miter lim="400000"/>
          </a:ln>
        </p:spPr>
        <p:txBody>
          <a:bodyPr lIns="0" tIns="0" rIns="0" bIns="0"/>
          <a:lstStyle/>
          <a:p>
            <a:pPr lvl="0" defTabSz="457200">
              <a:buClrTx/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67" name="Shape 67"/>
          <p:cNvSpPr/>
          <p:nvPr/>
        </p:nvSpPr>
        <p:spPr>
          <a:xfrm>
            <a:off x="635000" y="736600"/>
            <a:ext cx="7721600" cy="431800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defTabSz="647700">
              <a:lnSpc>
                <a:spcPts val="3200"/>
              </a:lnSpc>
              <a:buClr>
                <a:srgbClr val="000000"/>
              </a:buClr>
              <a:buFont typeface="PFDinTextCompPro-Regular"/>
              <a:defRPr sz="2800" b="1" cap="all" spc="-56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PFDinTextCompPro-Regular"/>
              </a:defRPr>
            </a:lvl1pPr>
          </a:lstStyle>
          <a:p>
            <a:pPr lvl="0">
              <a:defRPr sz="1800" b="0" cap="none" spc="0">
                <a:uFillTx/>
              </a:defRPr>
            </a:pPr>
            <a:r>
              <a:rPr sz="2800" b="1" cap="all" spc="-56" dirty="0">
                <a:uFill>
                  <a:solidFill/>
                </a:uFill>
              </a:rPr>
              <a:t>Agenda</a:t>
            </a:r>
          </a:p>
        </p:txBody>
      </p:sp>
      <p:sp>
        <p:nvSpPr>
          <p:cNvPr id="68" name="Shape 68"/>
          <p:cNvSpPr/>
          <p:nvPr/>
        </p:nvSpPr>
        <p:spPr>
          <a:xfrm>
            <a:off x="635000" y="2273300"/>
            <a:ext cx="11734800" cy="3810000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en-US" sz="2500" dirty="0" smtClean="0">
                <a:uFill>
                  <a:solidFill/>
                </a:uFill>
              </a:rPr>
              <a:t>What is Classification?</a:t>
            </a:r>
            <a:endParaRPr lang="en-US" sz="2500" dirty="0">
              <a:uFill>
                <a:solidFill/>
              </a:uFill>
            </a:endParaRP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en-US" sz="2500" dirty="0" smtClean="0">
                <a:uFill>
                  <a:solidFill/>
                </a:uFill>
              </a:rPr>
              <a:t>Introduction to K-Nearest Neighbors</a:t>
            </a:r>
            <a:endParaRPr sz="2500" dirty="0">
              <a:uFill>
                <a:solidFill/>
              </a:uFill>
            </a:endParaRP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en-US" sz="2500" dirty="0" smtClean="0">
                <a:uFill>
                  <a:solidFill/>
                </a:uFill>
              </a:rPr>
              <a:t>KNN Examples/Applications</a:t>
            </a: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en-US" sz="2500" dirty="0" smtClean="0">
                <a:uFill>
                  <a:solidFill/>
                </a:uFill>
              </a:rPr>
              <a:t>Coding Implementation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/>
          <p:nvPr/>
        </p:nvSpPr>
        <p:spPr>
          <a:xfrm>
            <a:off x="635000" y="635000"/>
            <a:ext cx="11734800" cy="11"/>
          </a:xfrm>
          <a:prstGeom prst="line">
            <a:avLst/>
          </a:prstGeom>
          <a:ln w="12700">
            <a:solidFill/>
            <a:miter lim="400000"/>
          </a:ln>
        </p:spPr>
        <p:txBody>
          <a:bodyPr lIns="0" tIns="0" rIns="0" bIns="0"/>
          <a:lstStyle/>
          <a:p>
            <a:pPr lvl="0" defTabSz="457200">
              <a:buClrTx/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32" name="Shape 132"/>
          <p:cNvSpPr/>
          <p:nvPr/>
        </p:nvSpPr>
        <p:spPr>
          <a:xfrm>
            <a:off x="635000" y="1219200"/>
            <a:ext cx="11734800" cy="11"/>
          </a:xfrm>
          <a:prstGeom prst="line">
            <a:avLst/>
          </a:prstGeom>
          <a:ln w="12700">
            <a:solidFill/>
            <a:miter lim="400000"/>
          </a:ln>
        </p:spPr>
        <p:txBody>
          <a:bodyPr lIns="0" tIns="0" rIns="0" bIns="0"/>
          <a:lstStyle/>
          <a:p>
            <a:pPr lvl="0" defTabSz="457200">
              <a:buClrTx/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33" name="Shape 133"/>
          <p:cNvSpPr/>
          <p:nvPr/>
        </p:nvSpPr>
        <p:spPr>
          <a:xfrm>
            <a:off x="634999" y="736599"/>
            <a:ext cx="9562958" cy="482611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defTabSz="647700">
              <a:lnSpc>
                <a:spcPts val="3200"/>
              </a:lnSpc>
              <a:buClr>
                <a:srgbClr val="000000"/>
              </a:buClr>
              <a:buFont typeface="PFDinTextCompPro-Regular"/>
              <a:defRPr sz="2800" b="1" cap="all" spc="-56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PFDinTextCompPro-Regular"/>
              </a:defRPr>
            </a:lvl1pPr>
          </a:lstStyle>
          <a:p>
            <a:pPr lvl="0">
              <a:defRPr sz="1800" b="0" cap="none" spc="0">
                <a:uFillTx/>
              </a:defRPr>
            </a:pPr>
            <a:r>
              <a:rPr lang="en-US" sz="2800" b="1" cap="all" spc="-56" dirty="0" smtClean="0">
                <a:uFill>
                  <a:solidFill/>
                </a:uFill>
              </a:rPr>
              <a:t>What is classification?</a:t>
            </a:r>
            <a:endParaRPr sz="2800" b="1" cap="all" spc="-56" dirty="0">
              <a:uFill>
                <a:solidFill/>
              </a:uFill>
            </a:endParaRPr>
          </a:p>
        </p:txBody>
      </p:sp>
      <p:sp>
        <p:nvSpPr>
          <p:cNvPr id="10" name="Shape 86"/>
          <p:cNvSpPr/>
          <p:nvPr/>
        </p:nvSpPr>
        <p:spPr>
          <a:xfrm>
            <a:off x="851903" y="1648903"/>
            <a:ext cx="9346054" cy="5124430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marL="177800" lvl="5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endParaRPr lang="en-US" sz="3200" dirty="0" smtClean="0">
              <a:uFill>
                <a:solidFill/>
              </a:uFill>
            </a:endParaRPr>
          </a:p>
          <a:p>
            <a:pPr lvl="1" indent="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defRPr sz="1800">
                <a:solidFill>
                  <a:srgbClr val="000000"/>
                </a:solidFill>
                <a:uFillTx/>
              </a:defRPr>
            </a:pPr>
            <a:endParaRPr sz="2500" dirty="0">
              <a:uFill>
                <a:solidFill/>
              </a:uFill>
            </a:endParaRPr>
          </a:p>
        </p:txBody>
      </p:sp>
      <p:sp>
        <p:nvSpPr>
          <p:cNvPr id="7" name="Shape 68"/>
          <p:cNvSpPr/>
          <p:nvPr/>
        </p:nvSpPr>
        <p:spPr>
          <a:xfrm>
            <a:off x="635000" y="2014995"/>
            <a:ext cx="11734800" cy="3810000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en-US" sz="2500" dirty="0" smtClean="0">
                <a:uFill>
                  <a:solidFill/>
                </a:uFill>
              </a:rPr>
              <a:t>Class guesses?</a:t>
            </a:r>
            <a:endParaRPr lang="en-US" sz="2500" dirty="0">
              <a:uFill>
                <a:solidFill/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342160908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/>
          <p:nvPr/>
        </p:nvSpPr>
        <p:spPr>
          <a:xfrm>
            <a:off x="635000" y="635000"/>
            <a:ext cx="11734800" cy="11"/>
          </a:xfrm>
          <a:prstGeom prst="line">
            <a:avLst/>
          </a:prstGeom>
          <a:ln w="12700">
            <a:solidFill/>
            <a:miter lim="400000"/>
          </a:ln>
        </p:spPr>
        <p:txBody>
          <a:bodyPr lIns="0" tIns="0" rIns="0" bIns="0"/>
          <a:lstStyle/>
          <a:p>
            <a:pPr lvl="0" defTabSz="457200">
              <a:buClrTx/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32" name="Shape 132"/>
          <p:cNvSpPr/>
          <p:nvPr/>
        </p:nvSpPr>
        <p:spPr>
          <a:xfrm>
            <a:off x="635000" y="1219200"/>
            <a:ext cx="11734800" cy="11"/>
          </a:xfrm>
          <a:prstGeom prst="line">
            <a:avLst/>
          </a:prstGeom>
          <a:ln w="12700">
            <a:solidFill/>
            <a:miter lim="400000"/>
          </a:ln>
        </p:spPr>
        <p:txBody>
          <a:bodyPr lIns="0" tIns="0" rIns="0" bIns="0"/>
          <a:lstStyle/>
          <a:p>
            <a:pPr lvl="0" defTabSz="457200">
              <a:buClrTx/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33" name="Shape 133"/>
          <p:cNvSpPr/>
          <p:nvPr/>
        </p:nvSpPr>
        <p:spPr>
          <a:xfrm>
            <a:off x="634999" y="736599"/>
            <a:ext cx="9562958" cy="482611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defTabSz="647700">
              <a:lnSpc>
                <a:spcPts val="3200"/>
              </a:lnSpc>
              <a:buClr>
                <a:srgbClr val="000000"/>
              </a:buClr>
              <a:buFont typeface="PFDinTextCompPro-Regular"/>
              <a:defRPr sz="2800" b="1" cap="all" spc="-56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PFDinTextCompPro-Regular"/>
              </a:defRPr>
            </a:lvl1pPr>
          </a:lstStyle>
          <a:p>
            <a:pPr lvl="0">
              <a:defRPr sz="1800" b="0" cap="none" spc="0">
                <a:uFillTx/>
              </a:defRPr>
            </a:pPr>
            <a:r>
              <a:rPr lang="en-US" sz="2800" b="1" cap="all" spc="-56" dirty="0" smtClean="0">
                <a:uFill>
                  <a:solidFill/>
                </a:uFill>
              </a:rPr>
              <a:t>What is classification?</a:t>
            </a:r>
            <a:endParaRPr sz="2800" b="1" cap="all" spc="-56" dirty="0">
              <a:uFill>
                <a:solidFill/>
              </a:uFill>
            </a:endParaRPr>
          </a:p>
        </p:txBody>
      </p:sp>
      <p:sp>
        <p:nvSpPr>
          <p:cNvPr id="10" name="Shape 86"/>
          <p:cNvSpPr/>
          <p:nvPr/>
        </p:nvSpPr>
        <p:spPr>
          <a:xfrm>
            <a:off x="851903" y="1648903"/>
            <a:ext cx="9346054" cy="5124430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marL="177800" lvl="5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endParaRPr lang="en-US" sz="3200" dirty="0" smtClean="0">
              <a:uFill>
                <a:solidFill/>
              </a:uFill>
            </a:endParaRPr>
          </a:p>
          <a:p>
            <a:pPr lvl="1" indent="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defRPr sz="1800">
                <a:solidFill>
                  <a:srgbClr val="000000"/>
                </a:solidFill>
                <a:uFillTx/>
              </a:defRPr>
            </a:pPr>
            <a:endParaRPr sz="2500" dirty="0">
              <a:uFill>
                <a:solidFill/>
              </a:uFill>
            </a:endParaRPr>
          </a:p>
        </p:txBody>
      </p:sp>
      <p:sp>
        <p:nvSpPr>
          <p:cNvPr id="7" name="Shape 68"/>
          <p:cNvSpPr/>
          <p:nvPr/>
        </p:nvSpPr>
        <p:spPr>
          <a:xfrm>
            <a:off x="635000" y="2014995"/>
            <a:ext cx="11734800" cy="3810000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en-US" sz="2500" dirty="0">
                <a:uFill>
                  <a:solidFill/>
                </a:uFill>
              </a:rPr>
              <a:t>Regression is used to predict continuous values. Classification is used to predict which class a data point is part of (discrete value)</a:t>
            </a:r>
            <a:r>
              <a:rPr lang="en-US" sz="2500" dirty="0" smtClean="0">
                <a:uFill>
                  <a:solidFill/>
                </a:uFill>
              </a:rPr>
              <a:t>.</a:t>
            </a: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en-US" sz="2500" dirty="0" smtClean="0">
                <a:uFill>
                  <a:solidFill/>
                </a:uFill>
              </a:rPr>
              <a:t>Example 1: I have a home with X bedrooms, Y </a:t>
            </a:r>
            <a:r>
              <a:rPr lang="en-US" sz="2500" dirty="0" err="1" smtClean="0">
                <a:uFill>
                  <a:solidFill/>
                </a:uFill>
              </a:rPr>
              <a:t>sq</a:t>
            </a:r>
            <a:r>
              <a:rPr lang="en-US" sz="2500" dirty="0" smtClean="0">
                <a:uFill>
                  <a:solidFill/>
                </a:uFill>
              </a:rPr>
              <a:t> </a:t>
            </a:r>
            <a:r>
              <a:rPr lang="en-US" sz="2500" dirty="0" err="1" smtClean="0">
                <a:uFill>
                  <a:solidFill/>
                </a:uFill>
              </a:rPr>
              <a:t>ft</a:t>
            </a:r>
            <a:r>
              <a:rPr lang="en-US" sz="2500" dirty="0" smtClean="0">
                <a:uFill>
                  <a:solidFill/>
                </a:uFill>
              </a:rPr>
              <a:t>, Z lot size. What is the price of this home?</a:t>
            </a: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en-US" sz="2500" dirty="0" smtClean="0">
                <a:uFill>
                  <a:solidFill/>
                </a:uFill>
              </a:rPr>
              <a:t>Example 2: I have an unknown fruit that is 5.5 inches long, 2 inches in diameter, and yellow. What is this fruit?</a:t>
            </a: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endParaRPr lang="en-US" sz="2500" dirty="0" smtClean="0">
              <a:uFill>
                <a:solidFill/>
              </a:uFill>
            </a:endParaRP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en-US" dirty="0" smtClean="0">
                <a:uFill>
                  <a:solidFill/>
                </a:uFill>
              </a:rPr>
              <a:t>(Yes, that last slide was a pun)</a:t>
            </a:r>
            <a:endParaRPr lang="en-US" dirty="0">
              <a:uFill>
                <a:solidFill/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160254867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/>
          <p:nvPr/>
        </p:nvSpPr>
        <p:spPr>
          <a:xfrm>
            <a:off x="635000" y="635000"/>
            <a:ext cx="11734800" cy="11"/>
          </a:xfrm>
          <a:prstGeom prst="line">
            <a:avLst/>
          </a:prstGeom>
          <a:ln w="12700">
            <a:solidFill/>
            <a:miter lim="400000"/>
          </a:ln>
        </p:spPr>
        <p:txBody>
          <a:bodyPr lIns="0" tIns="0" rIns="0" bIns="0"/>
          <a:lstStyle/>
          <a:p>
            <a:pPr lvl="0" defTabSz="457200">
              <a:buClrTx/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32" name="Shape 132"/>
          <p:cNvSpPr/>
          <p:nvPr/>
        </p:nvSpPr>
        <p:spPr>
          <a:xfrm>
            <a:off x="635000" y="1219200"/>
            <a:ext cx="11734800" cy="11"/>
          </a:xfrm>
          <a:prstGeom prst="line">
            <a:avLst/>
          </a:prstGeom>
          <a:ln w="12700">
            <a:solidFill/>
            <a:miter lim="400000"/>
          </a:ln>
        </p:spPr>
        <p:txBody>
          <a:bodyPr lIns="0" tIns="0" rIns="0" bIns="0"/>
          <a:lstStyle/>
          <a:p>
            <a:pPr lvl="0" defTabSz="457200">
              <a:buClrTx/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33" name="Shape 133"/>
          <p:cNvSpPr/>
          <p:nvPr/>
        </p:nvSpPr>
        <p:spPr>
          <a:xfrm>
            <a:off x="634999" y="736599"/>
            <a:ext cx="9562958" cy="482611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defTabSz="647700">
              <a:lnSpc>
                <a:spcPts val="3200"/>
              </a:lnSpc>
              <a:buClr>
                <a:srgbClr val="000000"/>
              </a:buClr>
              <a:buFont typeface="PFDinTextCompPro-Regular"/>
              <a:defRPr sz="2800" b="1" cap="all" spc="-56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PFDinTextCompPro-Regular"/>
              </a:defRPr>
            </a:lvl1pPr>
          </a:lstStyle>
          <a:p>
            <a:pPr lvl="0">
              <a:defRPr sz="1800" b="0" cap="none" spc="0">
                <a:uFillTx/>
              </a:defRPr>
            </a:pPr>
            <a:r>
              <a:rPr lang="en-US" sz="2800" b="1" cap="all" spc="-56" dirty="0" smtClean="0">
                <a:uFill>
                  <a:solidFill/>
                </a:uFill>
              </a:rPr>
              <a:t>What is classification?</a:t>
            </a:r>
            <a:endParaRPr sz="2800" b="1" cap="all" spc="-56" dirty="0">
              <a:uFill>
                <a:solidFill/>
              </a:uFill>
            </a:endParaRPr>
          </a:p>
        </p:txBody>
      </p:sp>
      <p:sp>
        <p:nvSpPr>
          <p:cNvPr id="10" name="Shape 86"/>
          <p:cNvSpPr/>
          <p:nvPr/>
        </p:nvSpPr>
        <p:spPr>
          <a:xfrm>
            <a:off x="851903" y="1648903"/>
            <a:ext cx="9346054" cy="5124430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marL="177800" lvl="5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endParaRPr lang="en-US" sz="3200" dirty="0" smtClean="0">
              <a:uFill>
                <a:solidFill/>
              </a:uFill>
            </a:endParaRPr>
          </a:p>
          <a:p>
            <a:pPr lvl="1" indent="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defRPr sz="1800">
                <a:solidFill>
                  <a:srgbClr val="000000"/>
                </a:solidFill>
                <a:uFillTx/>
              </a:defRPr>
            </a:pPr>
            <a:endParaRPr sz="2500" dirty="0">
              <a:uFill>
                <a:solidFill/>
              </a:u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4358" y="1316779"/>
            <a:ext cx="9562957" cy="5962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92631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/>
          <p:nvPr/>
        </p:nvSpPr>
        <p:spPr>
          <a:xfrm>
            <a:off x="635000" y="635000"/>
            <a:ext cx="11734800" cy="11"/>
          </a:xfrm>
          <a:prstGeom prst="line">
            <a:avLst/>
          </a:prstGeom>
          <a:ln w="12700">
            <a:solidFill/>
            <a:miter lim="400000"/>
          </a:ln>
        </p:spPr>
        <p:txBody>
          <a:bodyPr lIns="0" tIns="0" rIns="0" bIns="0"/>
          <a:lstStyle/>
          <a:p>
            <a:pPr lvl="0" defTabSz="457200">
              <a:buClrTx/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32" name="Shape 132"/>
          <p:cNvSpPr/>
          <p:nvPr/>
        </p:nvSpPr>
        <p:spPr>
          <a:xfrm>
            <a:off x="635000" y="1219200"/>
            <a:ext cx="11734800" cy="11"/>
          </a:xfrm>
          <a:prstGeom prst="line">
            <a:avLst/>
          </a:prstGeom>
          <a:ln w="12700">
            <a:solidFill/>
            <a:miter lim="400000"/>
          </a:ln>
        </p:spPr>
        <p:txBody>
          <a:bodyPr lIns="0" tIns="0" rIns="0" bIns="0"/>
          <a:lstStyle/>
          <a:p>
            <a:pPr lvl="0" defTabSz="457200">
              <a:buClrTx/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33" name="Shape 133"/>
          <p:cNvSpPr/>
          <p:nvPr/>
        </p:nvSpPr>
        <p:spPr>
          <a:xfrm>
            <a:off x="634999" y="736599"/>
            <a:ext cx="9562958" cy="482611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defTabSz="647700">
              <a:lnSpc>
                <a:spcPts val="3200"/>
              </a:lnSpc>
              <a:buClr>
                <a:srgbClr val="000000"/>
              </a:buClr>
              <a:buFont typeface="PFDinTextCompPro-Regular"/>
              <a:defRPr sz="2800" b="1" cap="all" spc="-56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PFDinTextCompPro-Regular"/>
              </a:defRPr>
            </a:lvl1pPr>
          </a:lstStyle>
          <a:p>
            <a:pPr lvl="0">
              <a:defRPr sz="1800" b="0" cap="none" spc="0">
                <a:uFillTx/>
              </a:defRPr>
            </a:pPr>
            <a:r>
              <a:rPr lang="en-US" sz="2800" b="1" cap="all" spc="-56" dirty="0" smtClean="0">
                <a:uFill>
                  <a:solidFill/>
                </a:uFill>
              </a:rPr>
              <a:t>What is classification?</a:t>
            </a:r>
            <a:endParaRPr sz="2800" b="1" cap="all" spc="-56" dirty="0">
              <a:uFill>
                <a:solidFill/>
              </a:uFill>
            </a:endParaRPr>
          </a:p>
        </p:txBody>
      </p:sp>
      <p:sp>
        <p:nvSpPr>
          <p:cNvPr id="10" name="Shape 86"/>
          <p:cNvSpPr/>
          <p:nvPr/>
        </p:nvSpPr>
        <p:spPr>
          <a:xfrm>
            <a:off x="851903" y="1648903"/>
            <a:ext cx="9346054" cy="5124430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marL="177800" lvl="5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endParaRPr lang="en-US" sz="3200" dirty="0" smtClean="0">
              <a:uFill>
                <a:solidFill/>
              </a:uFill>
            </a:endParaRPr>
          </a:p>
          <a:p>
            <a:pPr lvl="1" indent="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defRPr sz="1800">
                <a:solidFill>
                  <a:srgbClr val="000000"/>
                </a:solidFill>
                <a:uFillTx/>
              </a:defRPr>
            </a:pPr>
            <a:endParaRPr sz="2500" dirty="0">
              <a:uFill>
                <a:solidFill/>
              </a:uFill>
            </a:endParaRPr>
          </a:p>
        </p:txBody>
      </p:sp>
      <p:sp>
        <p:nvSpPr>
          <p:cNvPr id="7" name="Shape 68"/>
          <p:cNvSpPr/>
          <p:nvPr/>
        </p:nvSpPr>
        <p:spPr>
          <a:xfrm>
            <a:off x="635000" y="2014995"/>
            <a:ext cx="11734800" cy="3810000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en-US" sz="2500" dirty="0" smtClean="0">
                <a:uFill>
                  <a:solidFill/>
                </a:uFill>
              </a:rPr>
              <a:t>Let’s plot EIGHT different classification models. To the repo…</a:t>
            </a:r>
            <a:endParaRPr lang="en-US" dirty="0">
              <a:uFill>
                <a:solidFill/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6954319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/>
          <p:nvPr/>
        </p:nvSpPr>
        <p:spPr>
          <a:xfrm>
            <a:off x="635000" y="635000"/>
            <a:ext cx="11734800" cy="11"/>
          </a:xfrm>
          <a:prstGeom prst="line">
            <a:avLst/>
          </a:prstGeom>
          <a:ln w="12700">
            <a:solidFill/>
            <a:miter lim="400000"/>
          </a:ln>
        </p:spPr>
        <p:txBody>
          <a:bodyPr lIns="0" tIns="0" rIns="0" bIns="0"/>
          <a:lstStyle/>
          <a:p>
            <a:pPr lvl="0" defTabSz="457200">
              <a:buClrTx/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32" name="Shape 132"/>
          <p:cNvSpPr/>
          <p:nvPr/>
        </p:nvSpPr>
        <p:spPr>
          <a:xfrm>
            <a:off x="635000" y="1219200"/>
            <a:ext cx="11734800" cy="11"/>
          </a:xfrm>
          <a:prstGeom prst="line">
            <a:avLst/>
          </a:prstGeom>
          <a:ln w="12700">
            <a:solidFill/>
            <a:miter lim="400000"/>
          </a:ln>
        </p:spPr>
        <p:txBody>
          <a:bodyPr lIns="0" tIns="0" rIns="0" bIns="0"/>
          <a:lstStyle/>
          <a:p>
            <a:pPr lvl="0" defTabSz="457200">
              <a:buClrTx/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33" name="Shape 133"/>
          <p:cNvSpPr/>
          <p:nvPr/>
        </p:nvSpPr>
        <p:spPr>
          <a:xfrm>
            <a:off x="634999" y="736599"/>
            <a:ext cx="9562958" cy="482611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defTabSz="647700">
              <a:lnSpc>
                <a:spcPts val="3200"/>
              </a:lnSpc>
              <a:buClr>
                <a:srgbClr val="000000"/>
              </a:buClr>
              <a:buFont typeface="PFDinTextCompPro-Regular"/>
              <a:defRPr sz="2800" b="1" cap="all" spc="-56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PFDinTextCompPro-Regular"/>
              </a:defRPr>
            </a:lvl1pPr>
          </a:lstStyle>
          <a:p>
            <a:pPr lvl="0">
              <a:defRPr sz="1800" b="0" cap="none" spc="0">
                <a:uFillTx/>
              </a:defRPr>
            </a:pPr>
            <a:r>
              <a:rPr lang="en-US" sz="2800" b="1" cap="all" spc="-56" dirty="0" smtClean="0">
                <a:uFill>
                  <a:solidFill/>
                </a:uFill>
              </a:rPr>
              <a:t>Introduction to k-nearest neighbors</a:t>
            </a:r>
            <a:endParaRPr sz="2800" b="1" cap="all" spc="-56" dirty="0">
              <a:uFill>
                <a:solidFill/>
              </a:uFill>
            </a:endParaRPr>
          </a:p>
        </p:txBody>
      </p:sp>
      <p:sp>
        <p:nvSpPr>
          <p:cNvPr id="10" name="Shape 86"/>
          <p:cNvSpPr/>
          <p:nvPr/>
        </p:nvSpPr>
        <p:spPr>
          <a:xfrm>
            <a:off x="851903" y="1648903"/>
            <a:ext cx="9346054" cy="5124430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marL="177800" lvl="5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endParaRPr lang="en-US" sz="3200" dirty="0" smtClean="0">
              <a:uFill>
                <a:solidFill/>
              </a:uFill>
            </a:endParaRPr>
          </a:p>
          <a:p>
            <a:pPr lvl="1" indent="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defRPr sz="1800">
                <a:solidFill>
                  <a:srgbClr val="000000"/>
                </a:solidFill>
                <a:uFillTx/>
              </a:defRPr>
            </a:pPr>
            <a:endParaRPr sz="2500" dirty="0">
              <a:uFill>
                <a:solidFill/>
              </a:uFill>
            </a:endParaRPr>
          </a:p>
        </p:txBody>
      </p:sp>
      <p:sp>
        <p:nvSpPr>
          <p:cNvPr id="7" name="Shape 68"/>
          <p:cNvSpPr/>
          <p:nvPr/>
        </p:nvSpPr>
        <p:spPr>
          <a:xfrm>
            <a:off x="635000" y="2014995"/>
            <a:ext cx="11734800" cy="3810000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en-US" sz="2500" dirty="0">
                <a:uFill>
                  <a:solidFill/>
                </a:uFill>
              </a:rPr>
              <a:t>KNN is an </a:t>
            </a:r>
            <a:r>
              <a:rPr lang="en-US" sz="2500" dirty="0" smtClean="0">
                <a:uFill>
                  <a:solidFill/>
                </a:uFill>
              </a:rPr>
              <a:t>non-parametric </a:t>
            </a:r>
            <a:r>
              <a:rPr lang="en-US" sz="2500" dirty="0">
                <a:uFill>
                  <a:solidFill/>
                </a:uFill>
              </a:rPr>
              <a:t>lazy learning </a:t>
            </a:r>
            <a:r>
              <a:rPr lang="en-US" sz="2500" dirty="0" smtClean="0">
                <a:uFill>
                  <a:solidFill/>
                </a:uFill>
              </a:rPr>
              <a:t>algorithm that predicts outcomes based on the similarity (near-ness) of inputted features to the training set</a:t>
            </a: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en-US" sz="2500" dirty="0" smtClean="0">
                <a:uFill>
                  <a:solidFill/>
                </a:uFill>
              </a:rPr>
              <a:t>Non-parametric: Makes assumptions about the underlying distribution of our data</a:t>
            </a: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en-US" sz="2500" dirty="0" smtClean="0">
                <a:uFill>
                  <a:solidFill/>
                </a:uFill>
              </a:rPr>
              <a:t>Lazy: Training phase is minimal – KNN uses all (or nearly all) of the training data</a:t>
            </a: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en-US" sz="2500" dirty="0" smtClean="0">
                <a:uFill>
                  <a:solidFill/>
                </a:uFill>
              </a:rPr>
              <a:t>Based on feature similarity: How closely out-of-sample features resemble our training set determines how we classify a given data point</a:t>
            </a:r>
          </a:p>
          <a:p>
            <a:pPr marL="177800" lvl="2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en-US" sz="2500" dirty="0" smtClean="0">
                <a:uFill>
                  <a:solidFill/>
                </a:uFill>
              </a:rPr>
              <a:t>Because of this above, </a:t>
            </a:r>
            <a:r>
              <a:rPr lang="en-US" sz="2500" dirty="0" err="1" smtClean="0">
                <a:uFill>
                  <a:solidFill/>
                </a:uFill>
              </a:rPr>
              <a:t>kNN</a:t>
            </a:r>
            <a:r>
              <a:rPr lang="en-US" sz="2500" dirty="0" smtClean="0">
                <a:uFill>
                  <a:solidFill/>
                </a:uFill>
              </a:rPr>
              <a:t> can be thought to be a spatial </a:t>
            </a:r>
            <a:r>
              <a:rPr lang="en-US" sz="2500" dirty="0" err="1" smtClean="0">
                <a:uFill>
                  <a:solidFill/>
                </a:uFill>
              </a:rPr>
              <a:t>algo</a:t>
            </a:r>
            <a:endParaRPr lang="en-US" sz="2500" dirty="0" smtClean="0">
              <a:uFill>
                <a:solidFill/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414980596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/>
          <p:nvPr/>
        </p:nvSpPr>
        <p:spPr>
          <a:xfrm>
            <a:off x="635000" y="635000"/>
            <a:ext cx="11734800" cy="11"/>
          </a:xfrm>
          <a:prstGeom prst="line">
            <a:avLst/>
          </a:prstGeom>
          <a:ln w="12700">
            <a:solidFill/>
            <a:miter lim="400000"/>
          </a:ln>
        </p:spPr>
        <p:txBody>
          <a:bodyPr lIns="0" tIns="0" rIns="0" bIns="0"/>
          <a:lstStyle/>
          <a:p>
            <a:pPr lvl="0" defTabSz="457200">
              <a:buClrTx/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32" name="Shape 132"/>
          <p:cNvSpPr/>
          <p:nvPr/>
        </p:nvSpPr>
        <p:spPr>
          <a:xfrm>
            <a:off x="635000" y="1219200"/>
            <a:ext cx="11734800" cy="11"/>
          </a:xfrm>
          <a:prstGeom prst="line">
            <a:avLst/>
          </a:prstGeom>
          <a:ln w="12700">
            <a:solidFill/>
            <a:miter lim="400000"/>
          </a:ln>
        </p:spPr>
        <p:txBody>
          <a:bodyPr lIns="0" tIns="0" rIns="0" bIns="0"/>
          <a:lstStyle/>
          <a:p>
            <a:pPr lvl="0" defTabSz="457200">
              <a:buClrTx/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33" name="Shape 133"/>
          <p:cNvSpPr/>
          <p:nvPr/>
        </p:nvSpPr>
        <p:spPr>
          <a:xfrm>
            <a:off x="634999" y="736599"/>
            <a:ext cx="9562958" cy="482611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defTabSz="647700">
              <a:lnSpc>
                <a:spcPts val="3200"/>
              </a:lnSpc>
              <a:buClr>
                <a:srgbClr val="000000"/>
              </a:buClr>
              <a:buFont typeface="PFDinTextCompPro-Regular"/>
              <a:defRPr sz="2800" b="1" cap="all" spc="-56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PFDinTextCompPro-Regular"/>
              </a:defRPr>
            </a:lvl1pPr>
          </a:lstStyle>
          <a:p>
            <a:pPr lvl="0">
              <a:defRPr sz="1800" b="0" cap="none" spc="0">
                <a:uFillTx/>
              </a:defRPr>
            </a:pPr>
            <a:r>
              <a:rPr lang="en-US" sz="2800" b="1" cap="all" spc="-56" dirty="0" smtClean="0">
                <a:uFill>
                  <a:solidFill/>
                </a:uFill>
              </a:rPr>
              <a:t>Introduction to k-nearest neighbors</a:t>
            </a:r>
            <a:endParaRPr sz="2800" b="1" cap="all" spc="-56" dirty="0">
              <a:uFill>
                <a:solidFill/>
              </a:uFill>
            </a:endParaRPr>
          </a:p>
        </p:txBody>
      </p:sp>
      <p:sp>
        <p:nvSpPr>
          <p:cNvPr id="10" name="Shape 86"/>
          <p:cNvSpPr/>
          <p:nvPr/>
        </p:nvSpPr>
        <p:spPr>
          <a:xfrm>
            <a:off x="851903" y="1648903"/>
            <a:ext cx="9346054" cy="5124430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marL="177800" lvl="5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endParaRPr lang="en-US" sz="3200" dirty="0" smtClean="0">
              <a:uFill>
                <a:solidFill/>
              </a:uFill>
            </a:endParaRPr>
          </a:p>
          <a:p>
            <a:pPr lvl="1" indent="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defRPr sz="1800">
                <a:solidFill>
                  <a:srgbClr val="000000"/>
                </a:solidFill>
                <a:uFillTx/>
              </a:defRPr>
            </a:pPr>
            <a:endParaRPr sz="2500" dirty="0">
              <a:uFill>
                <a:solidFill/>
              </a:uFill>
            </a:endParaRPr>
          </a:p>
        </p:txBody>
      </p:sp>
      <p:sp>
        <p:nvSpPr>
          <p:cNvPr id="7" name="Shape 68"/>
          <p:cNvSpPr/>
          <p:nvPr/>
        </p:nvSpPr>
        <p:spPr>
          <a:xfrm>
            <a:off x="635000" y="2014995"/>
            <a:ext cx="11734800" cy="3810000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en-US" sz="2500" dirty="0">
                <a:uFill>
                  <a:solidFill/>
                </a:uFill>
              </a:rPr>
              <a:t>procedure </a:t>
            </a:r>
            <a:r>
              <a:rPr lang="en-US" sz="2500" dirty="0" smtClean="0">
                <a:uFill>
                  <a:solidFill/>
                </a:uFill>
              </a:rPr>
              <a:t>KNN(x)</a:t>
            </a: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en-US" sz="2500" dirty="0" smtClean="0">
                <a:uFill>
                  <a:solidFill/>
                </a:uFill>
              </a:rPr>
              <a:t>begin </a:t>
            </a: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en-US" sz="2500" dirty="0" smtClean="0">
                <a:uFill>
                  <a:solidFill/>
                </a:uFill>
              </a:rPr>
              <a:t>looping </a:t>
            </a:r>
            <a:r>
              <a:rPr lang="en-US" sz="2500" dirty="0">
                <a:uFill>
                  <a:solidFill/>
                </a:uFill>
              </a:rPr>
              <a:t>through all known data points in training data, find the closest k points to </a:t>
            </a:r>
            <a:r>
              <a:rPr lang="en-US" sz="2500" dirty="0" smtClean="0">
                <a:uFill>
                  <a:solidFill/>
                </a:uFill>
              </a:rPr>
              <a:t>x</a:t>
            </a: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en-US" sz="2500" dirty="0" smtClean="0">
                <a:uFill>
                  <a:solidFill/>
                </a:uFill>
              </a:rPr>
              <a:t>assign </a:t>
            </a:r>
            <a:r>
              <a:rPr lang="en-US" sz="2500" dirty="0">
                <a:uFill>
                  <a:solidFill/>
                </a:uFill>
              </a:rPr>
              <a:t>f(x) = majority classification among the k closest points </a:t>
            </a:r>
            <a:endParaRPr lang="en-US" sz="2500" dirty="0" smtClean="0">
              <a:uFill>
                <a:solidFill/>
              </a:uFill>
            </a:endParaRP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en-US" sz="2500" dirty="0" smtClean="0">
                <a:uFill>
                  <a:solidFill/>
                </a:uFill>
              </a:rPr>
              <a:t>end</a:t>
            </a:r>
            <a:endParaRPr lang="en-US" sz="2500" dirty="0" smtClean="0">
              <a:uFill>
                <a:solidFill/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74469747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/>
          <p:nvPr/>
        </p:nvSpPr>
        <p:spPr>
          <a:xfrm>
            <a:off x="635000" y="635000"/>
            <a:ext cx="11734800" cy="11"/>
          </a:xfrm>
          <a:prstGeom prst="line">
            <a:avLst/>
          </a:prstGeom>
          <a:ln w="12700">
            <a:solidFill/>
            <a:miter lim="400000"/>
          </a:ln>
        </p:spPr>
        <p:txBody>
          <a:bodyPr lIns="0" tIns="0" rIns="0" bIns="0"/>
          <a:lstStyle/>
          <a:p>
            <a:pPr lvl="0" defTabSz="457200">
              <a:buClrTx/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32" name="Shape 132"/>
          <p:cNvSpPr/>
          <p:nvPr/>
        </p:nvSpPr>
        <p:spPr>
          <a:xfrm>
            <a:off x="635000" y="1219200"/>
            <a:ext cx="11734800" cy="11"/>
          </a:xfrm>
          <a:prstGeom prst="line">
            <a:avLst/>
          </a:prstGeom>
          <a:ln w="12700">
            <a:solidFill/>
            <a:miter lim="400000"/>
          </a:ln>
        </p:spPr>
        <p:txBody>
          <a:bodyPr lIns="0" tIns="0" rIns="0" bIns="0"/>
          <a:lstStyle/>
          <a:p>
            <a:pPr lvl="0" defTabSz="457200">
              <a:buClrTx/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33" name="Shape 133"/>
          <p:cNvSpPr/>
          <p:nvPr/>
        </p:nvSpPr>
        <p:spPr>
          <a:xfrm>
            <a:off x="634999" y="736599"/>
            <a:ext cx="9562958" cy="482611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defTabSz="647700">
              <a:lnSpc>
                <a:spcPts val="3200"/>
              </a:lnSpc>
              <a:buClr>
                <a:srgbClr val="000000"/>
              </a:buClr>
              <a:buFont typeface="PFDinTextCompPro-Regular"/>
              <a:defRPr sz="2800" b="1" cap="all" spc="-56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PFDinTextCompPro-Regular"/>
              </a:defRPr>
            </a:lvl1pPr>
          </a:lstStyle>
          <a:p>
            <a:pPr lvl="0">
              <a:defRPr sz="1800" b="0" cap="none" spc="0">
                <a:uFillTx/>
              </a:defRPr>
            </a:pPr>
            <a:r>
              <a:rPr lang="en-US" sz="2800" b="1" cap="all" spc="-56" dirty="0" smtClean="0">
                <a:uFill>
                  <a:solidFill/>
                </a:uFill>
              </a:rPr>
              <a:t>Examples and applications</a:t>
            </a:r>
            <a:endParaRPr sz="2800" b="1" cap="all" spc="-56" dirty="0">
              <a:uFill>
                <a:solidFill/>
              </a:uFill>
            </a:endParaRPr>
          </a:p>
        </p:txBody>
      </p:sp>
      <p:sp>
        <p:nvSpPr>
          <p:cNvPr id="10" name="Shape 86"/>
          <p:cNvSpPr/>
          <p:nvPr/>
        </p:nvSpPr>
        <p:spPr>
          <a:xfrm>
            <a:off x="851903" y="1648903"/>
            <a:ext cx="9346054" cy="5124430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marL="177800" lvl="5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endParaRPr lang="en-US" sz="3200" dirty="0" smtClean="0">
              <a:uFill>
                <a:solidFill/>
              </a:uFill>
            </a:endParaRPr>
          </a:p>
          <a:p>
            <a:pPr lvl="1" indent="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defRPr sz="1800">
                <a:solidFill>
                  <a:srgbClr val="000000"/>
                </a:solidFill>
                <a:uFillTx/>
              </a:defRPr>
            </a:pPr>
            <a:endParaRPr sz="2500" dirty="0">
              <a:uFill>
                <a:solidFill/>
              </a:uFill>
            </a:endParaRPr>
          </a:p>
        </p:txBody>
      </p:sp>
      <p:sp>
        <p:nvSpPr>
          <p:cNvPr id="7" name="Shape 68"/>
          <p:cNvSpPr/>
          <p:nvPr/>
        </p:nvSpPr>
        <p:spPr>
          <a:xfrm>
            <a:off x="635000" y="2014995"/>
            <a:ext cx="11734800" cy="3810000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en-US" sz="2500" dirty="0" smtClean="0">
                <a:uFill>
                  <a:solidFill/>
                </a:uFill>
              </a:rPr>
              <a:t>Consider determining if an individual is going to default on their loan. Age and Loan are the two numerical variables (predictors) and Default is the target</a:t>
            </a: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endParaRPr lang="en-US" sz="2500" dirty="0">
              <a:uFill>
                <a:solidFill/>
              </a:uFill>
            </a:endParaRP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endParaRPr lang="en-US" sz="2500" dirty="0" smtClean="0">
              <a:uFill>
                <a:solidFill/>
              </a:uFill>
            </a:endParaRP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endParaRPr lang="en-US" sz="2500" dirty="0">
              <a:uFill>
                <a:solidFill/>
              </a:uFill>
            </a:endParaRP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endParaRPr lang="en-US" sz="2500" dirty="0" smtClean="0">
              <a:uFill>
                <a:solidFill/>
              </a:u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6037" y="2959377"/>
            <a:ext cx="7741920" cy="4180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83075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PFDinTextCompPro-Regular"/>
        <a:ea typeface="PFDinTextCompPro-Regular"/>
        <a:cs typeface="PFDinTextCompPro-Regular"/>
      </a:majorFont>
      <a:minorFont>
        <a:latin typeface="News706BT-RomanC"/>
        <a:ea typeface="News706BT-RomanC"/>
        <a:cs typeface="News706BT-RomanC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>
            <a:srgbClr val="FFFFFF"/>
          </a:buClr>
          <a:buSzTx/>
          <a:buFontTx/>
          <a:buNone/>
          <a:tabLst/>
          <a:defRPr kumimoji="0" sz="54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+mn-lt"/>
            <a:ea typeface="+mn-ea"/>
            <a:cs typeface="+mn-cs"/>
            <a:sym typeface="News706BT-RomanC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381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13081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>
            <a:srgbClr val="FFFFFF"/>
          </a:buClr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>
              <a:solidFill>
                <a:srgbClr val="FFFFFF"/>
              </a:solidFill>
            </a:uFill>
            <a:latin typeface="+mn-lt"/>
            <a:ea typeface="+mn-ea"/>
            <a:cs typeface="+mn-cs"/>
            <a:sym typeface="News706BT-RomanC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PFDinTextCompPro-Regular"/>
        <a:ea typeface="PFDinTextCompPro-Regular"/>
        <a:cs typeface="PFDinTextCompPro-Regular"/>
      </a:majorFont>
      <a:minorFont>
        <a:latin typeface="News706BT-RomanC"/>
        <a:ea typeface="News706BT-RomanC"/>
        <a:cs typeface="News706BT-RomanC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>
            <a:srgbClr val="FFFFFF"/>
          </a:buClr>
          <a:buSzTx/>
          <a:buFontTx/>
          <a:buNone/>
          <a:tabLst/>
          <a:defRPr kumimoji="0" sz="54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+mn-lt"/>
            <a:ea typeface="+mn-ea"/>
            <a:cs typeface="+mn-cs"/>
            <a:sym typeface="News706BT-RomanC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381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13081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>
            <a:srgbClr val="FFFFFF"/>
          </a:buClr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>
              <a:solidFill>
                <a:srgbClr val="FFFFFF"/>
              </a:solidFill>
            </a:uFill>
            <a:latin typeface="+mn-lt"/>
            <a:ea typeface="+mn-ea"/>
            <a:cs typeface="+mn-cs"/>
            <a:sym typeface="News706BT-RomanC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7434</TotalTime>
  <Words>492</Words>
  <Application>Microsoft Macintosh PowerPoint</Application>
  <PresentationFormat>Custom</PresentationFormat>
  <Paragraphs>77</Paragraphs>
  <Slides>12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Helvetica</vt:lpstr>
      <vt:lpstr>Lucida Grande</vt:lpstr>
      <vt:lpstr>News706BT-RomanC</vt:lpstr>
      <vt:lpstr>PFDinTextCompPro-Regular</vt:lpstr>
      <vt:lpstr>White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15.0025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Joseph Nelson</cp:lastModifiedBy>
  <cp:revision>54</cp:revision>
  <dcterms:modified xsi:type="dcterms:W3CDTF">2016-12-05T14:53:05Z</dcterms:modified>
</cp:coreProperties>
</file>